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6"/>
  </p:notesMasterIdLst>
  <p:sldIdLst>
    <p:sldId id="859" r:id="rId2"/>
    <p:sldId id="1238" r:id="rId3"/>
    <p:sldId id="1360" r:id="rId4"/>
    <p:sldId id="1242" r:id="rId5"/>
    <p:sldId id="1361" r:id="rId6"/>
    <p:sldId id="1362" r:id="rId7"/>
    <p:sldId id="1363" r:id="rId8"/>
    <p:sldId id="1246" r:id="rId9"/>
    <p:sldId id="1364" r:id="rId10"/>
    <p:sldId id="1247" r:id="rId11"/>
    <p:sldId id="1365" r:id="rId12"/>
    <p:sldId id="1241" r:id="rId13"/>
    <p:sldId id="1253" r:id="rId14"/>
    <p:sldId id="1263" r:id="rId15"/>
    <p:sldId id="1264" r:id="rId16"/>
    <p:sldId id="1266" r:id="rId17"/>
    <p:sldId id="1366" r:id="rId18"/>
    <p:sldId id="1270" r:id="rId19"/>
    <p:sldId id="1265" r:id="rId20"/>
    <p:sldId id="1268" r:id="rId21"/>
    <p:sldId id="1367" r:id="rId22"/>
    <p:sldId id="1368" r:id="rId23"/>
    <p:sldId id="1369" r:id="rId24"/>
    <p:sldId id="1274" r:id="rId25"/>
    <p:sldId id="1370" r:id="rId26"/>
    <p:sldId id="1372" r:id="rId27"/>
    <p:sldId id="1373" r:id="rId28"/>
    <p:sldId id="1374" r:id="rId29"/>
    <p:sldId id="1280" r:id="rId30"/>
    <p:sldId id="1375" r:id="rId31"/>
    <p:sldId id="1376" r:id="rId32"/>
    <p:sldId id="1377" r:id="rId33"/>
    <p:sldId id="1281" r:id="rId34"/>
    <p:sldId id="1378" r:id="rId35"/>
    <p:sldId id="1379" r:id="rId36"/>
    <p:sldId id="1380" r:id="rId37"/>
    <p:sldId id="1381" r:id="rId38"/>
    <p:sldId id="1353" r:id="rId39"/>
    <p:sldId id="1284" r:id="rId40"/>
    <p:sldId id="1285" r:id="rId41"/>
    <p:sldId id="1382" r:id="rId42"/>
    <p:sldId id="1383" r:id="rId43"/>
    <p:sldId id="1354" r:id="rId44"/>
    <p:sldId id="1287" r:id="rId45"/>
    <p:sldId id="1288" r:id="rId46"/>
    <p:sldId id="1384" r:id="rId47"/>
    <p:sldId id="1385" r:id="rId48"/>
    <p:sldId id="1386" r:id="rId49"/>
    <p:sldId id="1289" r:id="rId50"/>
    <p:sldId id="1290" r:id="rId51"/>
    <p:sldId id="1355" r:id="rId52"/>
    <p:sldId id="1292" r:id="rId53"/>
    <p:sldId id="1387" r:id="rId54"/>
    <p:sldId id="1388" r:id="rId55"/>
    <p:sldId id="1389" r:id="rId56"/>
    <p:sldId id="1390" r:id="rId57"/>
    <p:sldId id="1294" r:id="rId58"/>
    <p:sldId id="1391" r:id="rId59"/>
    <p:sldId id="1392" r:id="rId60"/>
    <p:sldId id="1393" r:id="rId61"/>
    <p:sldId id="1295" r:id="rId62"/>
    <p:sldId id="1394" r:id="rId63"/>
    <p:sldId id="1395" r:id="rId64"/>
    <p:sldId id="1396" r:id="rId65"/>
    <p:sldId id="1356" r:id="rId66"/>
    <p:sldId id="1298" r:id="rId67"/>
    <p:sldId id="1297" r:id="rId68"/>
    <p:sldId id="1397" r:id="rId69"/>
    <p:sldId id="1398" r:id="rId70"/>
    <p:sldId id="1399" r:id="rId71"/>
    <p:sldId id="1400" r:id="rId72"/>
    <p:sldId id="1401" r:id="rId73"/>
    <p:sldId id="1299" r:id="rId74"/>
    <p:sldId id="1402" r:id="rId75"/>
    <p:sldId id="1302" r:id="rId76"/>
    <p:sldId id="1303" r:id="rId77"/>
    <p:sldId id="1304" r:id="rId78"/>
    <p:sldId id="1308" r:id="rId79"/>
    <p:sldId id="1309" r:id="rId80"/>
    <p:sldId id="1319" r:id="rId81"/>
    <p:sldId id="1313" r:id="rId82"/>
    <p:sldId id="1320" r:id="rId83"/>
    <p:sldId id="1317" r:id="rId84"/>
    <p:sldId id="1318" r:id="rId85"/>
    <p:sldId id="1301" r:id="rId86"/>
    <p:sldId id="1333" r:id="rId87"/>
    <p:sldId id="1334" r:id="rId88"/>
    <p:sldId id="1335" r:id="rId89"/>
    <p:sldId id="1403" r:id="rId90"/>
    <p:sldId id="1404" r:id="rId91"/>
    <p:sldId id="1344" r:id="rId92"/>
    <p:sldId id="1346" r:id="rId93"/>
    <p:sldId id="1405" r:id="rId94"/>
    <p:sldId id="1336" r:id="rId9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E1EF"/>
    <a:srgbClr val="FCE2D0"/>
    <a:srgbClr val="E6FFEF"/>
    <a:srgbClr val="D3EDE9"/>
    <a:srgbClr val="00AEEF"/>
    <a:srgbClr val="F38928"/>
    <a:srgbClr val="FBC9BC"/>
    <a:srgbClr val="FEE2D1"/>
    <a:srgbClr val="F36821"/>
    <a:srgbClr val="D3EC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 高中英语 选择性必修 第三册 </a:t>
            </a:r>
            <a:r>
              <a:rPr lang="en-US" altLang="zh-CN" sz="2000" smtClean="0">
                <a:solidFill>
                  <a:prstClr val="black"/>
                </a:solidFill>
                <a:latin typeface="楷体" panose="02010609060101010101" pitchFamily="49" charset="-122"/>
                <a:ea typeface="楷体" panose="02010609060101010101" pitchFamily="49" charset="-122"/>
              </a:rPr>
              <a:t>BSD</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8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9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9</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HUMAN BIOLOGY</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2238241"/>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amazing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human</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mind</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body</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capable</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of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人类大脑和身体的能力是多么惊人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happened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Amber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room</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remains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mystery.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从那以后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琥珀屋发生了什么事情仍然是个谜。</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4.eps" descr="id:2147486447;FounderCES"/>
          <p:cNvPicPr/>
          <p:nvPr/>
        </p:nvPicPr>
        <p:blipFill>
          <a:blip r:embed="rId2"/>
          <a:stretch>
            <a:fillRect/>
          </a:stretch>
        </p:blipFill>
        <p:spPr>
          <a:xfrm>
            <a:off x="360854" y="876581"/>
            <a:ext cx="1998409" cy="385407"/>
          </a:xfrm>
          <a:prstGeom prst="rect">
            <a:avLst/>
          </a:prstGeom>
        </p:spPr>
      </p:pic>
      <p:sp>
        <p:nvSpPr>
          <p:cNvPr id="4" name="内容占位符 1"/>
          <p:cNvSpPr txBox="1">
            <a:spLocks/>
          </p:cNvSpPr>
          <p:nvPr/>
        </p:nvSpPr>
        <p:spPr bwMode="auto">
          <a:xfrm>
            <a:off x="360854" y="3713129"/>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引导名词性从句，在主句中作主语、宾语、表语、同位语等成分。例如：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he said was what he would do.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他说的话也就是他要做的。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3"/>
          <a:stretch>
            <a:fillRect/>
          </a:stretch>
        </p:blipFill>
        <p:spPr>
          <a:xfrm>
            <a:off x="394015" y="3905168"/>
            <a:ext cx="912981" cy="298464"/>
          </a:xfrm>
          <a:prstGeom prst="rect">
            <a:avLst/>
          </a:prstGeom>
        </p:spPr>
      </p:pic>
    </p:spTree>
    <p:extLst>
      <p:ext uri="{BB962C8B-B14F-4D97-AF65-F5344CB8AC3E}">
        <p14:creationId xmlns:p14="http://schemas.microsoft.com/office/powerpoint/2010/main" val="25770905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❷</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 they’d been doing the breathing exercises</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about twenty minutes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noticed something very interesting...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在他们做了大约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分钟的呼吸练习后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我们注意到一些非常有趣的事情</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564904"/>
            <a:ext cx="11485848" cy="334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本句的从句是过去完成进行时，句式是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 been doing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，表示在过去的某个时间点以前一直在进行的动作或状态。例如：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 moved into the new house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felt the happy life I had been dreaming of came at last.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当我搬进新家时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我感到我一直梦想的幸福生活终于到来了。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had been working on </a:t>
            </a:r>
            <a:r>
              <a:rPr lang="en-US" altLang="zh-CN"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maths</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the whole afternoon and the numbers swam before my eyes. </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一整个下午我都在做数学题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所以我眼前全是数字。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2"/>
          <a:stretch>
            <a:fillRect/>
          </a:stretch>
        </p:blipFill>
        <p:spPr>
          <a:xfrm>
            <a:off x="394015" y="2756943"/>
            <a:ext cx="912981" cy="298464"/>
          </a:xfrm>
          <a:prstGeom prst="rect">
            <a:avLst/>
          </a:prstGeom>
        </p:spPr>
      </p:pic>
    </p:spTree>
    <p:extLst>
      <p:ext uri="{BB962C8B-B14F-4D97-AF65-F5344CB8AC3E}">
        <p14:creationId xmlns:p14="http://schemas.microsoft.com/office/powerpoint/2010/main" val="39388950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60854" y="879791"/>
            <a:ext cx="11473012" cy="378988"/>
          </a:xfrm>
          <a:prstGeom prst="rect">
            <a:avLst/>
          </a:prstGeom>
        </p:spPr>
      </p:pic>
      <p:sp>
        <p:nvSpPr>
          <p:cNvPr id="5"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identical</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完全相同的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非常相似的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单词冲关.eps" descr="id:2147486489;FounderCES"/>
          <p:cNvPicPr/>
          <p:nvPr/>
        </p:nvPicPr>
        <p:blipFill>
          <a:blip r:embed="rId3"/>
          <a:stretch>
            <a:fillRect/>
          </a:stretch>
        </p:blipFill>
        <p:spPr>
          <a:xfrm>
            <a:off x="360854" y="1356873"/>
            <a:ext cx="1775418" cy="354564"/>
          </a:xfrm>
          <a:prstGeom prst="rect">
            <a:avLst/>
          </a:prstGeom>
        </p:spPr>
      </p:pic>
      <p:sp>
        <p:nvSpPr>
          <p:cNvPr id="9" name="内容占位符 1"/>
          <p:cNvSpPr txBox="1">
            <a:spLocks/>
          </p:cNvSpPr>
          <p:nvPr/>
        </p:nvSpPr>
        <p:spPr bwMode="auto">
          <a:xfrm>
            <a:off x="360854" y="2811269"/>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Another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natural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cloning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identical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twins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produced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egg.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自然克隆的另一个例子是同卵双胞胎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它们是由一个卵子受精产生的。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教材原句S.eps" descr="id:2147486356;FounderCES"/>
          <p:cNvPicPr/>
          <p:nvPr/>
        </p:nvPicPr>
        <p:blipFill>
          <a:blip r:embed="rId4"/>
          <a:stretch>
            <a:fillRect/>
          </a:stretch>
        </p:blipFill>
        <p:spPr>
          <a:xfrm>
            <a:off x="5375126" y="2602227"/>
            <a:ext cx="6471576" cy="425544"/>
          </a:xfrm>
          <a:prstGeom prst="rect">
            <a:avLst/>
          </a:prstGeom>
        </p:spPr>
      </p:pic>
      <p:sp>
        <p:nvSpPr>
          <p:cNvPr id="6" name="矩形 5"/>
          <p:cNvSpPr/>
          <p:nvPr/>
        </p:nvSpPr>
        <p:spPr>
          <a:xfrm>
            <a:off x="360854" y="4149080"/>
            <a:ext cx="11473012" cy="576248"/>
          </a:xfrm>
          <a:prstGeom prst="rect">
            <a:avLst/>
          </a:prstGeom>
        </p:spPr>
        <p:txBody>
          <a:bodyPr wrap="square">
            <a:spAutoFit/>
          </a:bodyPr>
          <a:lstStyle/>
          <a:p>
            <a:pPr algn="di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There are no two leaves which are identical in the world. </a:t>
            </a:r>
            <a:r>
              <a:rPr lang="zh-CN" altLang="zh-CN" sz="2400" b="0" spc="-100" dirty="0">
                <a:solidFill>
                  <a:srgbClr val="000000"/>
                </a:solidFill>
                <a:ea typeface="楷体" panose="02010609060101010101" pitchFamily="49" charset="-122"/>
                <a:cs typeface="Times New Roman" panose="02020603050405020304" pitchFamily="18" charset="0"/>
              </a:rPr>
              <a:t>世界上没有两片完全相同的树叶。</a:t>
            </a:r>
            <a:endParaRPr lang="zh-CN" altLang="zh-CN" sz="1050" b="0" spc="-1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681138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1130246"/>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identical to/with sb/sth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与某人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某物完全相同</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20053"/>
            <a:ext cx="879819" cy="298464"/>
          </a:xfrm>
          <a:prstGeom prst="rect">
            <a:avLst/>
          </a:prstGeom>
        </p:spPr>
      </p:pic>
      <p:sp>
        <p:nvSpPr>
          <p:cNvPr id="4" name="内容占位符 12"/>
          <p:cNvSpPr txBox="1">
            <a:spLocks/>
          </p:cNvSpPr>
          <p:nvPr/>
        </p:nvSpPr>
        <p:spPr bwMode="auto">
          <a:xfrm>
            <a:off x="360854" y="2654456"/>
            <a:ext cx="11485848" cy="1684244"/>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identity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特征，身份；同一性，相同</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sense of national/cultural/social identity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民族</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社会认同感</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identity card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 card</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身份证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6363;FounderCES"/>
          <p:cNvPicPr/>
          <p:nvPr/>
        </p:nvPicPr>
        <p:blipFill>
          <a:blip r:embed="rId3"/>
          <a:stretch>
            <a:fillRect/>
          </a:stretch>
        </p:blipFill>
        <p:spPr>
          <a:xfrm>
            <a:off x="694606" y="2492896"/>
            <a:ext cx="1821926" cy="323119"/>
          </a:xfrm>
          <a:prstGeom prst="rect">
            <a:avLst/>
          </a:prstGeom>
        </p:spPr>
      </p:pic>
    </p:spTree>
    <p:extLst>
      <p:ext uri="{BB962C8B-B14F-4D97-AF65-F5344CB8AC3E}">
        <p14:creationId xmlns:p14="http://schemas.microsoft.com/office/powerpoint/2010/main" val="17369966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bound</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很有可能</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肯定会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bound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cloning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ethical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raises.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他们认为这项技术必将导致其他物种的克隆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担心由此会引发伦理问题。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3" name="矩形 2"/>
          <p:cNvSpPr/>
          <p:nvPr/>
        </p:nvSpPr>
        <p:spPr>
          <a:xfrm>
            <a:off x="360854" y="3573016"/>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announcement is bound to shake the confidence of the industry. </a:t>
            </a:r>
            <a:r>
              <a:rPr lang="zh-CN" altLang="zh-CN" sz="2400" b="0" dirty="0">
                <a:solidFill>
                  <a:srgbClr val="000000"/>
                </a:solidFill>
                <a:ea typeface="楷体" panose="02010609060101010101" pitchFamily="49" charset="-122"/>
                <a:cs typeface="Times New Roman" panose="02020603050405020304" pitchFamily="18" charset="0"/>
              </a:rPr>
              <a:t>这个声明必将动摇这一行业的信心。</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0361908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98871"/>
            <a:ext cx="11485848" cy="223824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bound to do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肯定会做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bound to be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当然，早应料到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bound for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准备前往，开往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bound by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约束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1868270"/>
            <a:ext cx="879819" cy="298464"/>
          </a:xfrm>
          <a:prstGeom prst="rect">
            <a:avLst/>
          </a:prstGeom>
        </p:spPr>
      </p:pic>
    </p:spTree>
    <p:extLst>
      <p:ext uri="{BB962C8B-B14F-4D97-AF65-F5344CB8AC3E}">
        <p14:creationId xmlns:p14="http://schemas.microsoft.com/office/powerpoint/2010/main" val="10739508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crucial</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至关重要的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关键性的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believe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crucial</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scientific</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advancement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raise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moral</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concerns.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尽管有些人认为这对于科学的进步至关重要</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但也有人提出了道德方面的担忧。</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3" name="矩形 2"/>
          <p:cNvSpPr/>
          <p:nvPr/>
        </p:nvSpPr>
        <p:spPr>
          <a:xfrm>
            <a:off x="360854" y="3068960"/>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Winning this contract is crucial to the success of the company. </a:t>
            </a:r>
            <a:r>
              <a:rPr lang="zh-CN" altLang="zh-CN" sz="2400" b="0" dirty="0">
                <a:solidFill>
                  <a:srgbClr val="000000"/>
                </a:solidFill>
                <a:ea typeface="楷体" panose="02010609060101010101" pitchFamily="49" charset="-122"/>
                <a:cs typeface="Times New Roman" panose="02020603050405020304" pitchFamily="18" charset="0"/>
              </a:rPr>
              <a:t>赢得这份合同对这家公司的成功至关重要。</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9263995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98871"/>
            <a:ext cx="11485848" cy="223824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crucial for/to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至关重要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crucial that...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至关重要的是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 a crucial role/part in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中起至关重要的作用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1868270"/>
            <a:ext cx="879819" cy="298464"/>
          </a:xfrm>
          <a:prstGeom prst="rect">
            <a:avLst/>
          </a:prstGeom>
        </p:spPr>
      </p:pic>
    </p:spTree>
    <p:extLst>
      <p:ext uri="{BB962C8B-B14F-4D97-AF65-F5344CB8AC3E}">
        <p14:creationId xmlns:p14="http://schemas.microsoft.com/office/powerpoint/2010/main" val="40982119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devoted</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献身于</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致力于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8" name="内容占位符 1"/>
          <p:cNvSpPr txBox="1">
            <a:spLocks/>
          </p:cNvSpPr>
          <p:nvPr/>
        </p:nvSpPr>
        <p:spPr bwMode="auto">
          <a:xfrm>
            <a:off x="360854" y="2307213"/>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devoted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他们全身心地投入到研究中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教材原句S.eps" descr="id:2147486356;FounderCES"/>
          <p:cNvPicPr/>
          <p:nvPr/>
        </p:nvPicPr>
        <p:blipFill>
          <a:blip r:embed="rId3"/>
          <a:stretch>
            <a:fillRect/>
          </a:stretch>
        </p:blipFill>
        <p:spPr>
          <a:xfrm>
            <a:off x="5375126" y="2098171"/>
            <a:ext cx="6471576" cy="425544"/>
          </a:xfrm>
          <a:prstGeom prst="rect">
            <a:avLst/>
          </a:prstGeom>
        </p:spPr>
      </p:pic>
      <p:sp>
        <p:nvSpPr>
          <p:cNvPr id="5" name="矩形 4"/>
          <p:cNvSpPr/>
          <p:nvPr/>
        </p:nvSpPr>
        <p:spPr>
          <a:xfrm>
            <a:off x="378066" y="3140968"/>
            <a:ext cx="11468636"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 devoted all her life to medical work for Chinese women and children. </a:t>
            </a:r>
            <a:r>
              <a:rPr lang="zh-CN" altLang="zh-CN" sz="2400" b="0" dirty="0">
                <a:solidFill>
                  <a:srgbClr val="000000"/>
                </a:solidFill>
                <a:ea typeface="楷体" panose="02010609060101010101" pitchFamily="49" charset="-122"/>
                <a:cs typeface="Times New Roman" panose="02020603050405020304" pitchFamily="18" charset="0"/>
              </a:rPr>
              <a:t>她把一生都奉献给了中国妇女和儿童的医疗工作。</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5173673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3416320"/>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devote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用于；致力于，献身于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devote...to...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投入到</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奉献于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devote oneself to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献身于；致力于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devoted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挚爱的；忠实的，忠诚的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devoted to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致力于；献身于，热爱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devotion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奉献；关照；忠诚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Tree>
    <p:extLst>
      <p:ext uri="{BB962C8B-B14F-4D97-AF65-F5344CB8AC3E}">
        <p14:creationId xmlns:p14="http://schemas.microsoft.com/office/powerpoint/2010/main" val="3962927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2896"/>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capability</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完成困难事情的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能力</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才能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核心知识.eps" descr="id:2147486321;FounderCES"/>
          <p:cNvPicPr/>
          <p:nvPr/>
        </p:nvPicPr>
        <p:blipFill>
          <a:blip r:embed="rId2">
            <a:clrChange>
              <a:clrFrom>
                <a:srgbClr val="000000">
                  <a:alpha val="0"/>
                </a:srgbClr>
              </a:clrFrom>
              <a:clrTo>
                <a:srgbClr val="000000">
                  <a:alpha val="0"/>
                </a:srgbClr>
              </a:clrTo>
            </a:clrChange>
          </a:blip>
          <a:stretch>
            <a:fillRect/>
          </a:stretch>
        </p:blipFill>
        <p:spPr>
          <a:xfrm>
            <a:off x="3511490" y="785828"/>
            <a:ext cx="5184576" cy="566914"/>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360855" y="1540770"/>
            <a:ext cx="11485848" cy="379033"/>
          </a:xfrm>
          <a:prstGeom prst="rect">
            <a:avLst/>
          </a:prstGeom>
        </p:spPr>
      </p:pic>
      <p:pic>
        <p:nvPicPr>
          <p:cNvPr id="6" name="单词冲关.eps" descr="id:2147486349;FounderCES"/>
          <p:cNvPicPr/>
          <p:nvPr/>
        </p:nvPicPr>
        <p:blipFill>
          <a:blip r:embed="rId4"/>
          <a:stretch>
            <a:fillRect/>
          </a:stretch>
        </p:blipFill>
        <p:spPr>
          <a:xfrm>
            <a:off x="362360" y="2029218"/>
            <a:ext cx="1773912" cy="354263"/>
          </a:xfrm>
          <a:prstGeom prst="rect">
            <a:avLst/>
          </a:prstGeom>
        </p:spPr>
      </p:pic>
      <p:sp>
        <p:nvSpPr>
          <p:cNvPr id="18" name="内容占位符 1"/>
          <p:cNvSpPr txBox="1">
            <a:spLocks/>
          </p:cNvSpPr>
          <p:nvPr/>
        </p:nvSpPr>
        <p:spPr bwMode="auto">
          <a:xfrm>
            <a:off x="360854" y="3440124"/>
            <a:ext cx="11485848" cy="695383"/>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smtClean="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Capabilities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Body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running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人体的能力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跑得很快</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9" name="教材原句S.eps" descr="id:2147486356;FounderCES"/>
          <p:cNvPicPr/>
          <p:nvPr/>
        </p:nvPicPr>
        <p:blipFill>
          <a:blip r:embed="rId5"/>
          <a:stretch>
            <a:fillRect/>
          </a:stretch>
        </p:blipFill>
        <p:spPr>
          <a:xfrm>
            <a:off x="5375126" y="3231082"/>
            <a:ext cx="6471576" cy="425544"/>
          </a:xfrm>
          <a:prstGeom prst="rect">
            <a:avLst/>
          </a:prstGeom>
        </p:spPr>
      </p:pic>
      <p:pic>
        <p:nvPicPr>
          <p:cNvPr id="20" name="单词冲关.eps" descr="id:2147486489;FounderCES"/>
          <p:cNvPicPr/>
          <p:nvPr/>
        </p:nvPicPr>
        <p:blipFill>
          <a:blip r:embed="rId4"/>
          <a:stretch>
            <a:fillRect/>
          </a:stretch>
        </p:blipFill>
        <p:spPr>
          <a:xfrm>
            <a:off x="360854" y="2019972"/>
            <a:ext cx="1775418" cy="354564"/>
          </a:xfrm>
          <a:prstGeom prst="rect">
            <a:avLst/>
          </a:prstGeom>
        </p:spPr>
      </p:pic>
      <p:sp>
        <p:nvSpPr>
          <p:cNvPr id="7" name="矩形 6"/>
          <p:cNvSpPr/>
          <p:nvPr/>
        </p:nvSpPr>
        <p:spPr>
          <a:xfrm>
            <a:off x="360854" y="4242970"/>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Within the children’s capabilities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they are capable of these tasks very well. </a:t>
            </a:r>
            <a:r>
              <a:rPr lang="zh-CN" altLang="zh-CN" sz="2400" b="0" dirty="0">
                <a:solidFill>
                  <a:srgbClr val="000000"/>
                </a:solidFill>
                <a:ea typeface="楷体" panose="02010609060101010101" pitchFamily="49" charset="-122"/>
                <a:cs typeface="Times New Roman" panose="02020603050405020304" pitchFamily="18" charset="0"/>
              </a:rPr>
              <a:t>在孩子们的能力范围内</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他们能够很好地完成这些任务。</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comparison</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with/to</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相比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comparison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cloning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primates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proved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non-reproductive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cells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complicated.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与其他的物种相比</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克隆灵长类动物要</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难得多</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而使用非生殖细胞克隆则更为复杂。</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3" name="矩形 2"/>
          <p:cNvSpPr/>
          <p:nvPr/>
        </p:nvSpPr>
        <p:spPr>
          <a:xfrm>
            <a:off x="360854" y="3594898"/>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In comparison to other recent video games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this one isn’t very exciting. </a:t>
            </a:r>
            <a:r>
              <a:rPr lang="zh-CN" altLang="zh-CN" sz="2400" b="0" dirty="0">
                <a:solidFill>
                  <a:srgbClr val="000000"/>
                </a:solidFill>
                <a:ea typeface="楷体" panose="02010609060101010101" pitchFamily="49" charset="-122"/>
                <a:cs typeface="Times New Roman" panose="02020603050405020304" pitchFamily="18" charset="0"/>
              </a:rPr>
              <a:t>和其他近来的游戏相比</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这款游戏并不令人兴奋。</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2717438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3900235"/>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compare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比较，相比，比得上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compare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with/to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比作；和</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比起来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compared with/to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比起来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comparison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comparable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类似的，可比较的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comparative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比较而言的，相对的；比较的，相比的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Tree>
    <p:extLst>
      <p:ext uri="{BB962C8B-B14F-4D97-AF65-F5344CB8AC3E}">
        <p14:creationId xmlns:p14="http://schemas.microsoft.com/office/powerpoint/2010/main" val="28613460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depend</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on</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依靠</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依赖</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取决于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blessing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mankind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depends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mankind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instrument.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怎样使用它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究竟是给人类带来幸福还是带来灾难</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取决于人类自己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而不是取决于工具。</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7" name="矩形 6"/>
          <p:cNvSpPr/>
          <p:nvPr/>
        </p:nvSpPr>
        <p:spPr>
          <a:xfrm>
            <a:off x="360854" y="3573016"/>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With the first job</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he wouldn’t depend on his parents for money any more. </a:t>
            </a:r>
            <a:r>
              <a:rPr lang="zh-CN" altLang="zh-CN" sz="2400" b="0" dirty="0">
                <a:solidFill>
                  <a:srgbClr val="000000"/>
                </a:solidFill>
                <a:ea typeface="楷体" panose="02010609060101010101" pitchFamily="49" charset="-122"/>
                <a:cs typeface="Times New Roman" panose="02020603050405020304" pitchFamily="18" charset="0"/>
              </a:rPr>
              <a:t>由于有了第一份工作</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他不再依靠父母花钱了。</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8506234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2308324"/>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depend on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依靠某人供给某物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depend on/upon it that...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指望；对</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深信不疑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depends./It all depends.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视情况而定。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rely on/count on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
        <p:nvSpPr>
          <p:cNvPr id="3" name="矩形 2"/>
          <p:cNvSpPr/>
          <p:nvPr/>
        </p:nvSpPr>
        <p:spPr>
          <a:xfrm>
            <a:off x="360854" y="3356992"/>
            <a:ext cx="11485848" cy="1130246"/>
          </a:xfrm>
          <a:prstGeom prst="rect">
            <a:avLst/>
          </a:prstGeom>
        </p:spPr>
        <p:txBody>
          <a:bodyPr wrap="square">
            <a:spAutoFit/>
          </a:bodyPr>
          <a:lstStyle/>
          <a:p>
            <a:pPr>
              <a:lnSpc>
                <a:spcPct val="150000"/>
              </a:lnSpc>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Happiness doesn’t depend upon who you are or what you have</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it merely depends upon what you think. </a:t>
            </a:r>
            <a:r>
              <a:rPr lang="zh-CN" altLang="zh-CN" sz="2400" b="0" dirty="0">
                <a:solidFill>
                  <a:srgbClr val="000000"/>
                </a:solidFill>
                <a:ea typeface="楷体" panose="02010609060101010101" pitchFamily="49" charset="-122"/>
                <a:cs typeface="Times New Roman" panose="02020603050405020304" pitchFamily="18" charset="0"/>
              </a:rPr>
              <a:t>幸福不是取决于你是谁或者你拥有什么</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而仅仅取决于你的心态。</a:t>
            </a:r>
            <a:endParaRPr lang="zh-CN" altLang="en-US" dirty="0"/>
          </a:p>
        </p:txBody>
      </p:sp>
    </p:spTree>
    <p:extLst>
      <p:ext uri="{BB962C8B-B14F-4D97-AF65-F5344CB8AC3E}">
        <p14:creationId xmlns:p14="http://schemas.microsoft.com/office/powerpoint/2010/main" val="40594126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684244"/>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it is used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whether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is a blessing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curse to mankind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depends on mankind and not on the instrument.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怎样使用它</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究竟是给人类带来幸福还是带来灾难</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取决于人类自己</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而不是取决于工具。</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4.eps" descr="id:2147486447;FounderCES"/>
          <p:cNvPicPr/>
          <p:nvPr/>
        </p:nvPicPr>
        <p:blipFill>
          <a:blip r:embed="rId2"/>
          <a:stretch>
            <a:fillRect/>
          </a:stretch>
        </p:blipFill>
        <p:spPr>
          <a:xfrm>
            <a:off x="360854" y="876581"/>
            <a:ext cx="1998409" cy="385407"/>
          </a:xfrm>
          <a:prstGeom prst="rect">
            <a:avLst/>
          </a:prstGeom>
        </p:spPr>
      </p:pic>
      <p:sp>
        <p:nvSpPr>
          <p:cNvPr id="4" name="内容占位符 1"/>
          <p:cNvSpPr txBox="1">
            <a:spLocks/>
          </p:cNvSpPr>
          <p:nvPr/>
        </p:nvSpPr>
        <p:spPr bwMode="auto">
          <a:xfrm>
            <a:off x="360854" y="3212976"/>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whether... or...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引导让步状语从句，意为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不管是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。还可以引导名词性从句。例如：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 student should consider their own situation to choose whether to do a part-time job or not.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每个学生都应该根据他们的自身情况来选择是否要做兼职工作。</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3"/>
          <a:stretch>
            <a:fillRect/>
          </a:stretch>
        </p:blipFill>
        <p:spPr>
          <a:xfrm>
            <a:off x="394015" y="3405015"/>
            <a:ext cx="912981" cy="298464"/>
          </a:xfrm>
          <a:prstGeom prst="rect">
            <a:avLst/>
          </a:prstGeom>
        </p:spPr>
      </p:pic>
    </p:spTree>
    <p:extLst>
      <p:ext uri="{BB962C8B-B14F-4D97-AF65-F5344CB8AC3E}">
        <p14:creationId xmlns:p14="http://schemas.microsoft.com/office/powerpoint/2010/main" val="20261661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60848"/>
            <a:ext cx="11485848" cy="1130246"/>
          </a:xfrm>
          <a:solidFill>
            <a:srgbClr val="FCE2D0"/>
          </a:solidFill>
        </p:spPr>
        <p:txBody>
          <a:bodyPr/>
          <a:lstStyle/>
          <a:p>
            <a:pPr hangingPunct="0">
              <a:spcAft>
                <a:spcPts val="0"/>
              </a:spcAft>
            </a:pPr>
            <a:r>
              <a:rPr lang="en-US" altLang="zh-CN" spc="-100" dirty="0">
                <a:solidFill>
                  <a:srgbClr val="F08100"/>
                </a:solidFill>
                <a:latin typeface="Cambria Math" panose="02040503050406030204" pitchFamily="18" charset="0"/>
                <a:ea typeface="MS Mincho"/>
                <a:cs typeface="Cambria Math" panose="02040503050406030204" pitchFamily="18" charset="0"/>
              </a:rPr>
              <a:t>❷</a:t>
            </a:r>
            <a:r>
              <a:rPr lang="en-US" altLang="zh-CN" spc="-100" dirty="0">
                <a:solidFill>
                  <a:srgbClr val="F08100"/>
                </a:solidFill>
                <a:latin typeface="Times New Roman" panose="02020603050405020304" pitchFamily="18" charset="0"/>
                <a:ea typeface="宋体" panose="02010600030101010101" pitchFamily="2" charset="-122"/>
                <a:cs typeface="Times New Roman" panose="02020603050405020304" pitchFamily="18" charset="0"/>
              </a:rPr>
              <a:t>While</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 people believe it is crucial for scientific advancement</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others raise moral concerns.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尽管有些人认为这对于科学的进步至关重要</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但也有人提出了道德方面的担忧。</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330356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987425"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虽然，尽管</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，引导让步状语从句，相当于</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though/although</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willing to help</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do not have much time available.</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虽然我愿意帮忙</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但是没有多少时间。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2"/>
          <a:stretch>
            <a:fillRect/>
          </a:stretch>
        </p:blipFill>
        <p:spPr>
          <a:xfrm>
            <a:off x="392878" y="3477501"/>
            <a:ext cx="912981" cy="298464"/>
          </a:xfrm>
          <a:prstGeom prst="rect">
            <a:avLst/>
          </a:prstGeom>
        </p:spPr>
      </p:pic>
    </p:spTree>
    <p:extLst>
      <p:ext uri="{BB962C8B-B14F-4D97-AF65-F5344CB8AC3E}">
        <p14:creationId xmlns:p14="http://schemas.microsoft.com/office/powerpoint/2010/main" val="41185794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3346237"/>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while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的时候</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，引导时间状语从句，谓语一般用延续性动词。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she was writing a letter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children were playing outside.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当她在写信时，孩子们在外面玩。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while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而，然而</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，作并列连词，表达两个分句前后意义上的对比或转折。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plenty of rain in the southeast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there’s little in the northwest.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东南部雨量充足，而西北部很少下雨。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Tree>
    <p:extLst>
      <p:ext uri="{BB962C8B-B14F-4D97-AF65-F5344CB8AC3E}">
        <p14:creationId xmlns:p14="http://schemas.microsoft.com/office/powerpoint/2010/main" val="25243113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a:solidFill>
            <a:srgbClr val="FCE2D0"/>
          </a:solidFill>
        </p:spPr>
        <p:txBody>
          <a:bodyPr/>
          <a:lstStyle/>
          <a:p>
            <a:pPr hangingPunct="0">
              <a:spcAft>
                <a:spcPts val="0"/>
              </a:spcAft>
            </a:pPr>
            <a:r>
              <a:rPr lang="en-US" altLang="zh-CN" dirty="0">
                <a:solidFill>
                  <a:srgbClr val="F08100"/>
                </a:solidFill>
                <a:latin typeface="Cambria Math" panose="02040503050406030204" pitchFamily="18" charset="0"/>
                <a:ea typeface="MS Mincho"/>
                <a:cs typeface="Cambria Math" panose="02040503050406030204" pitchFamily="18" charset="0"/>
              </a:rPr>
              <a:t>❸</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first-ever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primates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mammals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include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monkeys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humans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F081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F081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F08100"/>
                </a:solidFill>
                <a:latin typeface="Times New Roman" panose="02020603050405020304" pitchFamily="18" charset="0"/>
                <a:ea typeface="宋体" panose="02010600030101010101" pitchFamily="2" charset="-122"/>
                <a:cs typeface="Times New Roman" panose="02020603050405020304" pitchFamily="18" charset="0"/>
              </a:rPr>
              <a:t>been</a:t>
            </a:r>
            <a:r>
              <a:rPr lang="en-US" altLang="zh-CN" dirty="0">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F08100"/>
                </a:solidFill>
                <a:latin typeface="Times New Roman" panose="02020603050405020304" pitchFamily="18" charset="0"/>
                <a:ea typeface="宋体" panose="02010600030101010101" pitchFamily="2" charset="-122"/>
                <a:cs typeface="Times New Roman" panose="02020603050405020304" pitchFamily="18" charset="0"/>
              </a:rPr>
              <a:t>cloned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他们是有史以来首次被克隆的灵长类动物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哺乳动物的一个类别</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包括猿</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猴子和人类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8690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当名词或代词被序数词修饰时，常用不定式作后置定语。被修饰词与不定式之间是逻辑上的主谓、动宾、同位或动状关系。例如：</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was the first woman to win a gold medal in the Olympic Games.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她是第一位在奥运会上赢得金牌的女性。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2"/>
          <a:stretch>
            <a:fillRect/>
          </a:stretch>
        </p:blipFill>
        <p:spPr>
          <a:xfrm>
            <a:off x="392878" y="2660836"/>
            <a:ext cx="912981" cy="298464"/>
          </a:xfrm>
          <a:prstGeom prst="rect">
            <a:avLst/>
          </a:prstGeom>
        </p:spPr>
      </p:pic>
    </p:spTree>
    <p:extLst>
      <p:ext uri="{BB962C8B-B14F-4D97-AF65-F5344CB8AC3E}">
        <p14:creationId xmlns:p14="http://schemas.microsoft.com/office/powerpoint/2010/main" val="25811738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a:solidFill>
            <a:srgbClr val="FCE2D0"/>
          </a:solidFill>
        </p:spPr>
        <p:txBody>
          <a:bodyPr/>
          <a:lstStyle/>
          <a:p>
            <a:pPr hangingPunct="0">
              <a:spcAft>
                <a:spcPts val="0"/>
              </a:spcAft>
            </a:pPr>
            <a:r>
              <a:rPr lang="en-US" altLang="zh-CN" dirty="0">
                <a:solidFill>
                  <a:srgbClr val="F08100"/>
                </a:solidFill>
                <a:latin typeface="Cambria Math" panose="02040503050406030204" pitchFamily="18" charset="0"/>
                <a:ea typeface="MS Mincho"/>
                <a:cs typeface="Cambria Math" panose="02040503050406030204" pitchFamily="18" charset="0"/>
              </a:rPr>
              <a:t>❹</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Researchers </a:t>
            </a:r>
            <a:r>
              <a:rPr lang="en-US" altLang="zh-CN" dirty="0">
                <a:solidFill>
                  <a:srgbClr val="F08100"/>
                </a:solidFill>
                <a:latin typeface="Times New Roman" panose="02020603050405020304" pitchFamily="18" charset="0"/>
                <a:ea typeface="宋体" panose="02010600030101010101" pitchFamily="2" charset="-122"/>
                <a:cs typeface="Times New Roman" panose="02020603050405020304" pitchFamily="18" charset="0"/>
              </a:rPr>
              <a:t>insist that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science of cloning should be further explored and advanced.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研究人员认为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克隆科学应进一步得到探索与发展。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977037"/>
            <a:ext cx="11485848" cy="390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987425"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insist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坚持，坚决要求</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时，从句用</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）＋动词原形</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的虚拟语气，</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可以省略。例如：</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 English teacher insists that we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speak English in class.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我们的英语老师坚持让我们在课堂上讲英语。</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insist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坚持说，坚持认为</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时，从句用陈述语气。</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insisted that the identity of a person couldn’t be changed.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他坚持认为</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一个人的身份是不能改变的。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2"/>
          <a:stretch>
            <a:fillRect/>
          </a:stretch>
        </p:blipFill>
        <p:spPr>
          <a:xfrm>
            <a:off x="392878" y="2150970"/>
            <a:ext cx="912981" cy="298464"/>
          </a:xfrm>
          <a:prstGeom prst="rect">
            <a:avLst/>
          </a:prstGeom>
        </p:spPr>
      </p:pic>
    </p:spTree>
    <p:extLst>
      <p:ext uri="{BB962C8B-B14F-4D97-AF65-F5344CB8AC3E}">
        <p14:creationId xmlns:p14="http://schemas.microsoft.com/office/powerpoint/2010/main" val="36445847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contain</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包含</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容纳</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装盛</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单词冲关.eps" descr="id:2147486489;FounderCES"/>
          <p:cNvPicPr/>
          <p:nvPr/>
        </p:nvPicPr>
        <p:blipFill>
          <a:blip r:embed="rId2"/>
          <a:stretch>
            <a:fillRect/>
          </a:stretch>
        </p:blipFill>
        <p:spPr>
          <a:xfrm>
            <a:off x="360854" y="1356873"/>
            <a:ext cx="1775418" cy="354564"/>
          </a:xfrm>
          <a:prstGeom prst="rect">
            <a:avLst/>
          </a:prstGeom>
        </p:spPr>
      </p:pic>
      <p:pic>
        <p:nvPicPr>
          <p:cNvPr id="9" name="图片 8"/>
          <p:cNvPicPr>
            <a:picLocks noChangeAspect="1"/>
          </p:cNvPicPr>
          <p:nvPr/>
        </p:nvPicPr>
        <p:blipFill>
          <a:blip r:embed="rId3">
            <a:clrChange>
              <a:clrFrom>
                <a:srgbClr val="FFFFFF"/>
              </a:clrFrom>
              <a:clrTo>
                <a:srgbClr val="FFFFFF">
                  <a:alpha val="0"/>
                </a:srgbClr>
              </a:clrTo>
            </a:clrChange>
          </a:blip>
          <a:stretch>
            <a:fillRect/>
          </a:stretch>
        </p:blipFill>
        <p:spPr>
          <a:xfrm>
            <a:off x="360855" y="879791"/>
            <a:ext cx="11473012" cy="384730"/>
          </a:xfrm>
          <a:prstGeom prst="rect">
            <a:avLst/>
          </a:prstGeom>
        </p:spPr>
      </p:pic>
      <p:sp>
        <p:nvSpPr>
          <p:cNvPr id="10" name="内容占位符 1"/>
          <p:cNvSpPr txBox="1">
            <a:spLocks/>
          </p:cNvSpPr>
          <p:nvPr/>
        </p:nvSpPr>
        <p:spPr bwMode="auto">
          <a:xfrm>
            <a:off x="360854" y="2773946"/>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twenty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percent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body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energy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contains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hundred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billion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cells.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它消耗了人体</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的能量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包含了超过</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亿个细胞。</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教材原句S.eps" descr="id:2147486356;FounderCES"/>
          <p:cNvPicPr/>
          <p:nvPr/>
        </p:nvPicPr>
        <p:blipFill>
          <a:blip r:embed="rId4"/>
          <a:stretch>
            <a:fillRect/>
          </a:stretch>
        </p:blipFill>
        <p:spPr>
          <a:xfrm>
            <a:off x="5375126" y="2564904"/>
            <a:ext cx="6471576" cy="425544"/>
          </a:xfrm>
          <a:prstGeom prst="rect">
            <a:avLst/>
          </a:prstGeom>
        </p:spPr>
      </p:pic>
      <p:sp>
        <p:nvSpPr>
          <p:cNvPr id="3" name="矩形 2"/>
          <p:cNvSpPr/>
          <p:nvPr/>
        </p:nvSpPr>
        <p:spPr>
          <a:xfrm>
            <a:off x="360854" y="4077072"/>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Some plants and animals contain natural poisons that are harmful to people. </a:t>
            </a:r>
            <a:r>
              <a:rPr lang="zh-CN" altLang="zh-CN" sz="2400" b="0" dirty="0">
                <a:solidFill>
                  <a:srgbClr val="000000"/>
                </a:solidFill>
                <a:ea typeface="楷体" panose="02010609060101010101" pitchFamily="49" charset="-122"/>
                <a:cs typeface="Times New Roman" panose="02020603050405020304" pitchFamily="18" charset="0"/>
              </a:rPr>
              <a:t>有些动植物体内含有对人类有害的天然毒素。</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1764262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223824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capability to do sth/of doing sth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的能力</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才能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the capability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超出能力范围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within the capability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在能力范围内</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20053"/>
            <a:ext cx="879819" cy="298464"/>
          </a:xfrm>
          <a:prstGeom prst="rect">
            <a:avLst/>
          </a:prstGeom>
        </p:spPr>
      </p:pic>
      <p:sp>
        <p:nvSpPr>
          <p:cNvPr id="4" name="内容占位符 12"/>
          <p:cNvSpPr txBox="1">
            <a:spLocks/>
          </p:cNvSpPr>
          <p:nvPr/>
        </p:nvSpPr>
        <p:spPr bwMode="auto">
          <a:xfrm>
            <a:off x="360854" y="3810922"/>
            <a:ext cx="11485848" cy="1130246"/>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capable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有能力的，有资格的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capable of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6363;FounderCES"/>
          <p:cNvPicPr/>
          <p:nvPr/>
        </p:nvPicPr>
        <p:blipFill>
          <a:blip r:embed="rId3"/>
          <a:stretch>
            <a:fillRect/>
          </a:stretch>
        </p:blipFill>
        <p:spPr>
          <a:xfrm>
            <a:off x="694606" y="3649362"/>
            <a:ext cx="1821926" cy="323119"/>
          </a:xfrm>
          <a:prstGeom prst="rect">
            <a:avLst/>
          </a:prstGeom>
        </p:spPr>
      </p:pic>
    </p:spTree>
    <p:extLst>
      <p:ext uri="{BB962C8B-B14F-4D97-AF65-F5344CB8AC3E}">
        <p14:creationId xmlns:p14="http://schemas.microsoft.com/office/powerpoint/2010/main" val="143240408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32856"/>
            <a:ext cx="11485848" cy="576248"/>
          </a:xfrm>
        </p:spPr>
        <p:txBody>
          <a:bodyPr/>
          <a:lstStyle/>
          <a:p>
            <a:pPr indent="17018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include</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8234;FounderCES"/>
          <p:cNvPicPr/>
          <p:nvPr/>
        </p:nvPicPr>
        <p:blipFill>
          <a:blip r:embed="rId2"/>
          <a:stretch>
            <a:fillRect/>
          </a:stretch>
        </p:blipFill>
        <p:spPr>
          <a:xfrm>
            <a:off x="360854" y="2257791"/>
            <a:ext cx="1700639" cy="396460"/>
          </a:xfrm>
          <a:prstGeom prst="rect">
            <a:avLst/>
          </a:prstGeom>
        </p:spPr>
      </p:pic>
      <p:graphicFrame>
        <p:nvGraphicFramePr>
          <p:cNvPr id="5" name="表格 4"/>
          <p:cNvGraphicFramePr>
            <a:graphicFrameLocks noGrp="1"/>
          </p:cNvGraphicFramePr>
          <p:nvPr>
            <p:extLst>
              <p:ext uri="{D42A27DB-BD31-4B8C-83A1-F6EECF244321}">
                <p14:modId xmlns:p14="http://schemas.microsoft.com/office/powerpoint/2010/main" val="1914257295"/>
              </p:ext>
            </p:extLst>
          </p:nvPr>
        </p:nvGraphicFramePr>
        <p:xfrm>
          <a:off x="360854" y="2881784"/>
          <a:ext cx="11485848" cy="1645920"/>
        </p:xfrm>
        <a:graphic>
          <a:graphicData uri="http://schemas.openxmlformats.org/drawingml/2006/table">
            <a:tbl>
              <a:tblPr firstRow="1" firstCol="1" bandRow="1"/>
              <a:tblGrid>
                <a:gridCol w="930353">
                  <a:extLst>
                    <a:ext uri="{9D8B030D-6E8A-4147-A177-3AD203B41FA5}">
                      <a16:colId xmlns:a16="http://schemas.microsoft.com/office/drawing/2014/main" val="1245317157"/>
                    </a:ext>
                  </a:extLst>
                </a:gridCol>
                <a:gridCol w="10555495">
                  <a:extLst>
                    <a:ext uri="{9D8B030D-6E8A-4147-A177-3AD203B41FA5}">
                      <a16:colId xmlns:a16="http://schemas.microsoft.com/office/drawing/2014/main" val="3424752356"/>
                    </a:ext>
                  </a:extLst>
                </a:gridCol>
              </a:tblGrid>
              <a:tr h="0">
                <a:tc>
                  <a:txBody>
                    <a:bodyPr/>
                    <a:lstStyle/>
                    <a:p>
                      <a:pPr algn="just"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contain</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CC8BB"/>
                    </a:solidFill>
                  </a:tcPr>
                </a:tc>
                <a:tc>
                  <a:txBody>
                    <a:bodyPr/>
                    <a:lstStyle/>
                    <a:p>
                      <a:pPr algn="just" hangingPunct="0">
                        <a:lnSpc>
                          <a:spcPct val="150000"/>
                        </a:lnSpc>
                        <a:spcAft>
                          <a:spcPts val="0"/>
                        </a:spcAft>
                      </a:pP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表示所含之物的全部或一部分</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侧重于所含有的数量或成分</a:t>
                      </a:r>
                      <a:r>
                        <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不用于进行时。</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1973091776"/>
                  </a:ext>
                </a:extLst>
              </a:tr>
              <a:tr h="0">
                <a:tc>
                  <a:txBody>
                    <a:bodyPr/>
                    <a:lstStyle/>
                    <a:p>
                      <a:pPr algn="just"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include</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solidFill>
                      <a:srgbClr val="FCC8BB"/>
                    </a:solidFill>
                  </a:tcPr>
                </a:tc>
                <a:tc>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指作为整体中的一部分而被包括进去</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通常指同类。常使用</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including</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被包括部分</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被包括部分</a:t>
                      </a:r>
                      <a:r>
                        <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included</a:t>
                      </a:r>
                      <a:r>
                        <a:rPr lang="en-US"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r>
                        <a:rPr lang="zh-CN" sz="2400"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CFA3B3"/>
                      </a:solidFill>
                      <a:prstDash val="solid"/>
                      <a:round/>
                      <a:headEnd type="none" w="med" len="med"/>
                      <a:tailEnd type="none" w="med" len="med"/>
                    </a:lnL>
                    <a:lnR w="12700" cap="flat" cmpd="sng" algn="ctr">
                      <a:solidFill>
                        <a:srgbClr val="CFA3B3"/>
                      </a:solidFill>
                      <a:prstDash val="solid"/>
                      <a:round/>
                      <a:headEnd type="none" w="med" len="med"/>
                      <a:tailEnd type="none" w="med" len="med"/>
                    </a:lnR>
                    <a:lnT w="12700" cap="flat" cmpd="sng" algn="ctr">
                      <a:solidFill>
                        <a:srgbClr val="CFA3B3"/>
                      </a:solidFill>
                      <a:prstDash val="solid"/>
                      <a:round/>
                      <a:headEnd type="none" w="med" len="med"/>
                      <a:tailEnd type="none" w="med" len="med"/>
                    </a:lnT>
                    <a:lnB w="12700" cap="flat" cmpd="sng" algn="ctr">
                      <a:solidFill>
                        <a:srgbClr val="CFA3B3"/>
                      </a:solidFill>
                      <a:prstDash val="solid"/>
                      <a:round/>
                      <a:headEnd type="none" w="med" len="med"/>
                      <a:tailEnd type="none" w="med" len="med"/>
                    </a:lnB>
                  </a:tcPr>
                </a:tc>
                <a:extLst>
                  <a:ext uri="{0D108BD9-81ED-4DB2-BD59-A6C34878D82A}">
                    <a16:rowId xmlns:a16="http://schemas.microsoft.com/office/drawing/2014/main" val="2813650040"/>
                  </a:ext>
                </a:extLst>
              </a:tr>
            </a:tbl>
          </a:graphicData>
        </a:graphic>
      </p:graphicFrame>
    </p:spTree>
    <p:extLst>
      <p:ext uri="{BB962C8B-B14F-4D97-AF65-F5344CB8AC3E}">
        <p14:creationId xmlns:p14="http://schemas.microsoft.com/office/powerpoint/2010/main" val="34794043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locate</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找出</a:t>
            </a:r>
            <a:r>
              <a:rPr lang="en-US" altLang="zh-CN">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的准确位置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locating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但比定位大脑的不同区域更有趣的是</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7" name="矩形 6"/>
          <p:cNvSpPr/>
          <p:nvPr/>
        </p:nvSpPr>
        <p:spPr>
          <a:xfrm>
            <a:off x="360854" y="3042826"/>
            <a:ext cx="11485848" cy="1754326"/>
          </a:xfrm>
          <a:prstGeom prst="rect">
            <a:avLst/>
          </a:prstGeom>
        </p:spPr>
        <p:txBody>
          <a:bodyPr wrap="square">
            <a:spAutoFit/>
          </a:bodyPr>
          <a:lstStyle/>
          <a:p>
            <a:pPr algn="just">
              <a:lnSpc>
                <a:spcPct val="150000"/>
              </a:lnSpc>
              <a:spcAft>
                <a:spcPts val="0"/>
              </a:spcAft>
            </a:pPr>
            <a:r>
              <a:rPr lang="en-US" altLang="zh-CN" sz="2400" b="0" smtClean="0">
                <a:solidFill>
                  <a:srgbClr val="000000"/>
                </a:solidFill>
                <a:ea typeface="Times New Roman" panose="02020603050405020304" pitchFamily="18" charset="0"/>
                <a:cs typeface="Times New Roman" panose="02020603050405020304" pitchFamily="18" charset="0"/>
              </a:rPr>
              <a:t>·</a:t>
            </a:r>
            <a:r>
              <a:rPr lang="en-US" altLang="zh-CN" sz="2400" b="0" smtClean="0">
                <a:solidFill>
                  <a:srgbClr val="000000"/>
                </a:solidFill>
                <a:cs typeface="Times New Roman" panose="02020603050405020304" pitchFamily="18" charset="0"/>
              </a:rPr>
              <a:t>Located in the northwest of China</a:t>
            </a:r>
            <a:r>
              <a:rPr lang="zh-CN" altLang="zh-CN" sz="2400" b="0" smtClean="0">
                <a:solidFill>
                  <a:srgbClr val="000000"/>
                </a:solidFill>
                <a:cs typeface="Times New Roman" panose="02020603050405020304" pitchFamily="18" charset="0"/>
              </a:rPr>
              <a:t>，</a:t>
            </a:r>
            <a:r>
              <a:rPr lang="en-US" altLang="zh-CN" sz="2400" b="0" smtClean="0">
                <a:solidFill>
                  <a:srgbClr val="000000"/>
                </a:solidFill>
                <a:cs typeface="Times New Roman" panose="02020603050405020304" pitchFamily="18" charset="0"/>
              </a:rPr>
              <a:t>Xi’an is seen as the birthplace of the country’s civilization.</a:t>
            </a:r>
            <a:endParaRPr lang="zh-CN" altLang="zh-CN" sz="1050" b="0" smtClean="0">
              <a:solidFill>
                <a:srgbClr val="000000"/>
              </a:solidFill>
              <a:cs typeface="Times New Roman" panose="02020603050405020304" pitchFamily="18" charset="0"/>
            </a:endParaRPr>
          </a:p>
          <a:p>
            <a:pPr algn="just">
              <a:lnSpc>
                <a:spcPct val="150000"/>
              </a:lnSpc>
              <a:spcAft>
                <a:spcPts val="0"/>
              </a:spcAft>
            </a:pPr>
            <a:r>
              <a:rPr lang="zh-CN" altLang="zh-CN" sz="2400" b="0" smtClean="0">
                <a:solidFill>
                  <a:srgbClr val="000000"/>
                </a:solidFill>
                <a:ea typeface="楷体" panose="02010609060101010101" pitchFamily="49" charset="-122"/>
                <a:cs typeface="Times New Roman" panose="02020603050405020304" pitchFamily="18" charset="0"/>
              </a:rPr>
              <a:t>西安位于中国西北部</a:t>
            </a:r>
            <a:r>
              <a:rPr lang="zh-CN" altLang="zh-CN" sz="2400" b="0" smtClean="0">
                <a:solidFill>
                  <a:srgbClr val="000000"/>
                </a:solidFill>
                <a:cs typeface="Times New Roman" panose="02020603050405020304" pitchFamily="18" charset="0"/>
              </a:rPr>
              <a:t>，</a:t>
            </a:r>
            <a:r>
              <a:rPr lang="zh-CN" altLang="zh-CN" sz="2400" b="0" smtClean="0">
                <a:solidFill>
                  <a:srgbClr val="000000"/>
                </a:solidFill>
                <a:ea typeface="楷体" panose="02010609060101010101" pitchFamily="49" charset="-122"/>
                <a:cs typeface="Times New Roman" panose="02020603050405020304" pitchFamily="18" charset="0"/>
              </a:rPr>
              <a:t>被视为华夏文明的发祥地。</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7069981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2608852"/>
            <a:ext cx="11485848" cy="1684244"/>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located in/on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坐落于；位于（＝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lie in/on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location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位置；地点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location of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的位置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2447292"/>
            <a:ext cx="1821926" cy="323119"/>
          </a:xfrm>
          <a:prstGeom prst="rect">
            <a:avLst/>
          </a:prstGeom>
        </p:spPr>
      </p:pic>
    </p:spTree>
    <p:extLst>
      <p:ext uri="{BB962C8B-B14F-4D97-AF65-F5344CB8AC3E}">
        <p14:creationId xmlns:p14="http://schemas.microsoft.com/office/powerpoint/2010/main" val="35021461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consist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of</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由</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组成</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构成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6" name="内容占位符 1"/>
          <p:cNvSpPr txBox="1">
            <a:spLocks/>
          </p:cNvSpPr>
          <p:nvPr/>
        </p:nvSpPr>
        <p:spPr bwMode="auto">
          <a:xfrm>
            <a:off x="360854" y="2307213"/>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consists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大脑是由灰质和白质组成的。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098171"/>
            <a:ext cx="6471576" cy="425544"/>
          </a:xfrm>
          <a:prstGeom prst="rect">
            <a:avLst/>
          </a:prstGeom>
        </p:spPr>
      </p:pic>
      <p:sp>
        <p:nvSpPr>
          <p:cNvPr id="5" name="矩形 4"/>
          <p:cNvSpPr/>
          <p:nvPr/>
        </p:nvSpPr>
        <p:spPr>
          <a:xfrm>
            <a:off x="360854" y="3068960"/>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Life consists of not only sunshine</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but also hard times. </a:t>
            </a:r>
            <a:r>
              <a:rPr lang="zh-CN" altLang="zh-CN" sz="2400" b="0" dirty="0">
                <a:solidFill>
                  <a:srgbClr val="000000"/>
                </a:solidFill>
                <a:ea typeface="楷体" panose="02010609060101010101" pitchFamily="49" charset="-122"/>
                <a:cs typeface="Times New Roman" panose="02020603050405020304" pitchFamily="18" charset="0"/>
              </a:rPr>
              <a:t>生活中不仅有阳光</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还有艰难的时候。</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99174919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1860897"/>
            <a:ext cx="11485848" cy="2792239"/>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的常见短语：</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made up of</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composed of</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comprised of</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consist 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lie in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存在于；在于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1699337"/>
            <a:ext cx="1821926" cy="323119"/>
          </a:xfrm>
          <a:prstGeom prst="rect">
            <a:avLst/>
          </a:prstGeom>
        </p:spPr>
      </p:pic>
    </p:spTree>
    <p:extLst>
      <p:ext uri="{BB962C8B-B14F-4D97-AF65-F5344CB8AC3E}">
        <p14:creationId xmlns:p14="http://schemas.microsoft.com/office/powerpoint/2010/main" val="74777778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responsible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for</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对</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负责</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explorers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exploring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responsible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functions.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就像探索世界的探险家一样</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他们发现大脑中有不同的区域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这些区域负责不同的功能。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7" name="矩形 6"/>
          <p:cNvSpPr/>
          <p:nvPr/>
        </p:nvSpPr>
        <p:spPr>
          <a:xfrm>
            <a:off x="360854" y="3573016"/>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drunk driver is responsible for the accident that happened on a foggy morning. </a:t>
            </a:r>
            <a:r>
              <a:rPr lang="zh-CN" altLang="zh-CN" sz="2400" b="0" dirty="0">
                <a:solidFill>
                  <a:srgbClr val="000000"/>
                </a:solidFill>
                <a:ea typeface="楷体" panose="02010609060101010101" pitchFamily="49" charset="-122"/>
                <a:cs typeface="Times New Roman" panose="02020603050405020304" pitchFamily="18" charset="0"/>
              </a:rPr>
              <a:t>这名醉酒司机应对这起发生在一个有雾的早晨的交通事故负责。</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0298648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1860897"/>
            <a:ext cx="11485848" cy="2792239"/>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responsibility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责任；职责；义务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responsibility for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有责任；对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负责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one’s responsibility to do sth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是某人的职责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sense of responsibility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责任意识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1699337"/>
            <a:ext cx="1821926" cy="323119"/>
          </a:xfrm>
          <a:prstGeom prst="rect">
            <a:avLst/>
          </a:prstGeom>
        </p:spPr>
      </p:pic>
    </p:spTree>
    <p:extLst>
      <p:ext uri="{BB962C8B-B14F-4D97-AF65-F5344CB8AC3E}">
        <p14:creationId xmlns:p14="http://schemas.microsoft.com/office/powerpoint/2010/main" val="26275314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used</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do</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过去常常</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曾经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noticed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memory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exercises.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是的</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我注意到我的记忆力没有以前好了</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我读了一些关于锻炼脑子的书。 </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7" name="矩形 6"/>
          <p:cNvSpPr/>
          <p:nvPr/>
        </p:nvSpPr>
        <p:spPr>
          <a:xfrm>
            <a:off x="360854" y="3068960"/>
            <a:ext cx="11485848" cy="576248"/>
          </a:xfrm>
          <a:prstGeom prst="rect">
            <a:avLst/>
          </a:prstGeom>
        </p:spPr>
        <p:txBody>
          <a:bodyPr wrap="square">
            <a:spAutoFit/>
          </a:bodyPr>
          <a:lstStyle/>
          <a:p>
            <a:pPr algn="di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When we were young we used to go skating every winter. </a:t>
            </a:r>
            <a:r>
              <a:rPr lang="zh-CN" altLang="zh-CN" sz="2400" b="0" spc="-100" dirty="0">
                <a:solidFill>
                  <a:srgbClr val="000000"/>
                </a:solidFill>
                <a:ea typeface="楷体" panose="02010609060101010101" pitchFamily="49" charset="-122"/>
                <a:cs typeface="Times New Roman" panose="02020603050405020304" pitchFamily="18" charset="0"/>
              </a:rPr>
              <a:t>小时候我们每年冬天都去滑冰。</a:t>
            </a:r>
            <a:endParaRPr lang="zh-CN" altLang="zh-CN" sz="1050" b="0" spc="-1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9621533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1754326"/>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be/get used to doing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习惯于做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used 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被用来做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used 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过去常常做（</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暗指现在不做了</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
        <p:nvSpPr>
          <p:cNvPr id="3" name="矩形 2"/>
          <p:cNvSpPr/>
          <p:nvPr/>
        </p:nvSpPr>
        <p:spPr>
          <a:xfrm>
            <a:off x="360854" y="2780928"/>
            <a:ext cx="11485848" cy="2862322"/>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zh-CN" altLang="zh-CN" sz="2400" b="0" dirty="0">
                <a:solidFill>
                  <a:srgbClr val="000000"/>
                </a:solidFill>
                <a:cs typeface="Times New Roman" panose="02020603050405020304" pitchFamily="18" charset="0"/>
              </a:rPr>
              <a:t>注意：含有</a:t>
            </a:r>
            <a:r>
              <a:rPr lang="en-US" altLang="zh-CN" sz="2400" b="0" dirty="0">
                <a:solidFill>
                  <a:srgbClr val="000000"/>
                </a:solidFill>
                <a:cs typeface="Times New Roman" panose="02020603050405020304" pitchFamily="18" charset="0"/>
              </a:rPr>
              <a:t>used to</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过去常常</a:t>
            </a:r>
            <a:r>
              <a:rPr lang="zh-CN" altLang="zh-CN" sz="2400" b="0" dirty="0">
                <a:solidFill>
                  <a:srgbClr val="000000"/>
                </a:solidFill>
                <a:cs typeface="Times New Roman" panose="02020603050405020304" pitchFamily="18" charset="0"/>
              </a:rPr>
              <a:t>）的句子的否定式和疑问式有两种形式：</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zh-CN" altLang="zh-CN" sz="2400" b="0" dirty="0">
                <a:solidFill>
                  <a:srgbClr val="000000"/>
                </a:solidFill>
                <a:cs typeface="Times New Roman" panose="02020603050405020304" pitchFamily="18" charset="0"/>
              </a:rPr>
              <a:t>主语＋</a:t>
            </a:r>
            <a:r>
              <a:rPr lang="en-US" altLang="zh-CN" sz="2400" b="0" dirty="0">
                <a:solidFill>
                  <a:srgbClr val="000000"/>
                </a:solidFill>
                <a:cs typeface="Times New Roman" panose="02020603050405020304" pitchFamily="18" charset="0"/>
              </a:rPr>
              <a:t>didn’t use to...</a:t>
            </a:r>
            <a:r>
              <a:rPr lang="zh-CN" altLang="zh-CN" sz="2400" b="0" dirty="0">
                <a:solidFill>
                  <a:srgbClr val="000000"/>
                </a:solidFill>
                <a:cs typeface="Times New Roman" panose="02020603050405020304" pitchFamily="18" charset="0"/>
              </a:rPr>
              <a:t>或主语＋</a:t>
            </a:r>
            <a:r>
              <a:rPr lang="en-US" altLang="zh-CN" sz="2400" b="0" dirty="0" err="1">
                <a:solidFill>
                  <a:srgbClr val="000000"/>
                </a:solidFill>
                <a:cs typeface="Times New Roman" panose="02020603050405020304" pitchFamily="18" charset="0"/>
              </a:rPr>
              <a:t>usedn’t</a:t>
            </a:r>
            <a:r>
              <a:rPr lang="en-US" altLang="zh-CN" sz="2400" b="0" dirty="0">
                <a:solidFill>
                  <a:srgbClr val="000000"/>
                </a:solidFill>
                <a:cs typeface="Times New Roman" panose="02020603050405020304" pitchFamily="18" charset="0"/>
              </a:rPr>
              <a:t> to...</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cs typeface="Times New Roman" panose="02020603050405020304" pitchFamily="18" charset="0"/>
              </a:rPr>
              <a:t>Did</a:t>
            </a:r>
            <a:r>
              <a:rPr lang="zh-CN" altLang="zh-CN" sz="2400" b="0" dirty="0">
                <a:solidFill>
                  <a:srgbClr val="000000"/>
                </a:solidFill>
                <a:cs typeface="Times New Roman" panose="02020603050405020304" pitchFamily="18" charset="0"/>
              </a:rPr>
              <a:t>＋主语＋</a:t>
            </a:r>
            <a:r>
              <a:rPr lang="en-US" altLang="zh-CN" sz="2400" b="0" dirty="0">
                <a:solidFill>
                  <a:srgbClr val="000000"/>
                </a:solidFill>
                <a:cs typeface="Times New Roman" panose="02020603050405020304" pitchFamily="18" charset="0"/>
              </a:rPr>
              <a:t>use to do...</a:t>
            </a:r>
            <a:r>
              <a:rPr lang="zh-CN" altLang="zh-CN" sz="2400" b="0" dirty="0">
                <a:solidFill>
                  <a:srgbClr val="000000"/>
                </a:solidFill>
                <a:cs typeface="Times New Roman" panose="02020603050405020304" pitchFamily="18" charset="0"/>
              </a:rPr>
              <a:t>？或</a:t>
            </a:r>
            <a:r>
              <a:rPr lang="en-US" altLang="zh-CN" sz="2400" b="0" dirty="0">
                <a:solidFill>
                  <a:srgbClr val="000000"/>
                </a:solidFill>
                <a:cs typeface="Times New Roman" panose="02020603050405020304" pitchFamily="18" charset="0"/>
              </a:rPr>
              <a:t>Used</a:t>
            </a:r>
            <a:r>
              <a:rPr lang="zh-CN" altLang="zh-CN" sz="2400" b="0" dirty="0">
                <a:solidFill>
                  <a:srgbClr val="000000"/>
                </a:solidFill>
                <a:cs typeface="Times New Roman" panose="02020603050405020304" pitchFamily="18" charset="0"/>
              </a:rPr>
              <a:t>＋主语＋</a:t>
            </a:r>
            <a:r>
              <a:rPr lang="en-US" altLang="zh-CN" sz="2400" b="0" dirty="0">
                <a:solidFill>
                  <a:srgbClr val="000000"/>
                </a:solidFill>
                <a:cs typeface="Times New Roman" panose="02020603050405020304" pitchFamily="18" charset="0"/>
              </a:rPr>
              <a:t>to do...</a:t>
            </a:r>
            <a:r>
              <a:rPr lang="zh-CN" altLang="zh-CN" sz="2400" b="0" dirty="0">
                <a:solidFill>
                  <a:srgbClr val="000000"/>
                </a:solidFill>
                <a:cs typeface="Times New Roman" panose="02020603050405020304" pitchFamily="18" charset="0"/>
              </a:rPr>
              <a:t>？</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 didn’t use/</a:t>
            </a:r>
            <a:r>
              <a:rPr lang="en-US" altLang="zh-CN" sz="2400" b="0" dirty="0" err="1">
                <a:solidFill>
                  <a:srgbClr val="000000"/>
                </a:solidFill>
                <a:cs typeface="Times New Roman" panose="02020603050405020304" pitchFamily="18" charset="0"/>
              </a:rPr>
              <a:t>usedn’t</a:t>
            </a:r>
            <a:r>
              <a:rPr lang="en-US" altLang="zh-CN" sz="2400" b="0" dirty="0">
                <a:solidFill>
                  <a:srgbClr val="000000"/>
                </a:solidFill>
                <a:cs typeface="Times New Roman" panose="02020603050405020304" pitchFamily="18" charset="0"/>
              </a:rPr>
              <a:t> to come.</a:t>
            </a:r>
            <a:r>
              <a:rPr lang="zh-CN" altLang="zh-CN" sz="2400" b="0" dirty="0">
                <a:solidFill>
                  <a:srgbClr val="000000"/>
                </a:solidFill>
                <a:ea typeface="楷体" panose="02010609060101010101" pitchFamily="49" charset="-122"/>
                <a:cs typeface="Times New Roman" panose="02020603050405020304" pitchFamily="18" charset="0"/>
              </a:rPr>
              <a:t>他过去不常来。</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Did there use to be/Used there to be a hotel on that corner</a:t>
            </a:r>
            <a:r>
              <a:rPr lang="zh-CN" altLang="zh-CN" sz="2400" b="0" spc="-10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那个拐角处过去有家宾馆吗</a:t>
            </a:r>
            <a:r>
              <a:rPr lang="zh-CN" altLang="zh-CN" sz="2400" b="0" spc="-100" dirty="0">
                <a:solidFill>
                  <a:srgbClr val="000000"/>
                </a:solidFill>
                <a:cs typeface="Times New Roman" panose="02020603050405020304" pitchFamily="18" charset="0"/>
              </a:rPr>
              <a:t>？</a:t>
            </a:r>
            <a:endParaRPr lang="zh-CN" altLang="en-US" dirty="0"/>
          </a:p>
        </p:txBody>
      </p:sp>
    </p:spTree>
    <p:extLst>
      <p:ext uri="{BB962C8B-B14F-4D97-AF65-F5344CB8AC3E}">
        <p14:creationId xmlns:p14="http://schemas.microsoft.com/office/powerpoint/2010/main" val="12484553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130246"/>
          </a:xfrm>
          <a:solidFill>
            <a:srgbClr val="FCE2D0"/>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 kinds of exercises increase the amount of oxygen in the blood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also good for the brain.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这些运动可以增加血液中的氧气含量</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这对大脑也有好处。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4.eps" descr="id:2147486447;FounderCES"/>
          <p:cNvPicPr/>
          <p:nvPr/>
        </p:nvPicPr>
        <p:blipFill>
          <a:blip r:embed="rId2"/>
          <a:stretch>
            <a:fillRect/>
          </a:stretch>
        </p:blipFill>
        <p:spPr>
          <a:xfrm>
            <a:off x="360854" y="876581"/>
            <a:ext cx="1998409" cy="385407"/>
          </a:xfrm>
          <a:prstGeom prst="rect">
            <a:avLst/>
          </a:prstGeom>
        </p:spPr>
      </p:pic>
      <p:sp>
        <p:nvSpPr>
          <p:cNvPr id="4" name="内容占位符 1"/>
          <p:cNvSpPr txBox="1">
            <a:spLocks/>
          </p:cNvSpPr>
          <p:nvPr/>
        </p:nvSpPr>
        <p:spPr bwMode="auto">
          <a:xfrm>
            <a:off x="360854" y="2636912"/>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本句含有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引导的非限制性定语从句，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代替前面的说话内容，在从句中作主语。例如：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take an active part in outdoor activities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makes my life more interesting.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我积极参加户外活动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这使我的生活更加有趣。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注意：本句中，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不能代替</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不能引导非限制性定语从句。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3"/>
          <a:stretch>
            <a:fillRect/>
          </a:stretch>
        </p:blipFill>
        <p:spPr>
          <a:xfrm>
            <a:off x="394015" y="2828951"/>
            <a:ext cx="912981" cy="298464"/>
          </a:xfrm>
          <a:prstGeom prst="rect">
            <a:avLst/>
          </a:prstGeom>
        </p:spPr>
      </p:pic>
    </p:spTree>
    <p:extLst>
      <p:ext uri="{BB962C8B-B14F-4D97-AF65-F5344CB8AC3E}">
        <p14:creationId xmlns:p14="http://schemas.microsoft.com/office/powerpoint/2010/main" val="6922854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98884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calculate</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计算</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核算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2939625"/>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Capabilities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calculate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人类大脑的能力</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2730583"/>
            <a:ext cx="6471576" cy="425544"/>
          </a:xfrm>
          <a:prstGeom prst="rect">
            <a:avLst/>
          </a:prstGeom>
        </p:spPr>
      </p:pic>
      <p:sp>
        <p:nvSpPr>
          <p:cNvPr id="3" name="矩形 2"/>
          <p:cNvSpPr/>
          <p:nvPr/>
        </p:nvSpPr>
        <p:spPr>
          <a:xfrm>
            <a:off x="360854" y="3735616"/>
            <a:ext cx="11485848" cy="576248"/>
          </a:xfrm>
          <a:prstGeom prst="rect">
            <a:avLst/>
          </a:prstGeom>
        </p:spPr>
        <p:txBody>
          <a:bodyPr wrap="square">
            <a:spAutoFit/>
          </a:bodyPr>
          <a:lstStyle/>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Mothers’ devotion to children can hardly be calculated. </a:t>
            </a:r>
            <a:r>
              <a:rPr lang="zh-CN" altLang="zh-CN" sz="2400" b="0" spc="-100" dirty="0">
                <a:solidFill>
                  <a:srgbClr val="000000"/>
                </a:solidFill>
                <a:ea typeface="楷体" panose="02010609060101010101" pitchFamily="49" charset="-122"/>
                <a:cs typeface="Times New Roman" panose="02020603050405020304" pitchFamily="18" charset="0"/>
              </a:rPr>
              <a:t>母亲对孩子的奉献几乎无法计算。</a:t>
            </a:r>
            <a:endParaRPr lang="zh-CN" altLang="zh-CN" sz="1050" b="0" spc="-1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90431790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classify</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将</a:t>
            </a:r>
            <a:r>
              <a:rPr lang="en-US" altLang="zh-CN">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分类</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把</a:t>
            </a:r>
            <a:r>
              <a:rPr lang="en-US" altLang="zh-CN">
                <a:solidFill>
                  <a:srgbClr val="25477F"/>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归于一类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单词冲关.eps" descr="id:2147486489;FounderCES"/>
          <p:cNvPicPr/>
          <p:nvPr/>
        </p:nvPicPr>
        <p:blipFill>
          <a:blip r:embed="rId2"/>
          <a:stretch>
            <a:fillRect/>
          </a:stretch>
        </p:blipFill>
        <p:spPr>
          <a:xfrm>
            <a:off x="360854" y="1356873"/>
            <a:ext cx="1775418" cy="354564"/>
          </a:xfrm>
          <a:prstGeom prst="rect">
            <a:avLst/>
          </a:prstGeom>
        </p:spPr>
      </p:pic>
      <p:pic>
        <p:nvPicPr>
          <p:cNvPr id="10" name="图片 9"/>
          <p:cNvPicPr>
            <a:picLocks noChangeAspect="1"/>
          </p:cNvPicPr>
          <p:nvPr/>
        </p:nvPicPr>
        <p:blipFill>
          <a:blip r:embed="rId3">
            <a:clrChange>
              <a:clrFrom>
                <a:srgbClr val="FFFFFF"/>
              </a:clrFrom>
              <a:clrTo>
                <a:srgbClr val="FFFFFF">
                  <a:alpha val="0"/>
                </a:srgbClr>
              </a:clrTo>
            </a:clrChange>
          </a:blip>
          <a:stretch>
            <a:fillRect/>
          </a:stretch>
        </p:blipFill>
        <p:spPr>
          <a:xfrm>
            <a:off x="360854" y="864734"/>
            <a:ext cx="11489374" cy="373779"/>
          </a:xfrm>
          <a:prstGeom prst="rect">
            <a:avLst/>
          </a:prstGeom>
        </p:spPr>
      </p:pic>
      <p:sp>
        <p:nvSpPr>
          <p:cNvPr id="9" name="内容占位符 1"/>
          <p:cNvSpPr txBox="1">
            <a:spLocks/>
          </p:cNvSpPr>
          <p:nvPr/>
        </p:nvSpPr>
        <p:spPr bwMode="auto">
          <a:xfrm>
            <a:off x="360854" y="2811269"/>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disease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officially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classified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epidemic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certain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number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deaths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occurred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disease.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只有致死病例达到一定数量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一种疾病才能会被正式定性为流行病。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教材原句S.eps" descr="id:2147486356;FounderCES"/>
          <p:cNvPicPr/>
          <p:nvPr/>
        </p:nvPicPr>
        <p:blipFill>
          <a:blip r:embed="rId4"/>
          <a:stretch>
            <a:fillRect/>
          </a:stretch>
        </p:blipFill>
        <p:spPr>
          <a:xfrm>
            <a:off x="5375126" y="2602227"/>
            <a:ext cx="6471576" cy="425544"/>
          </a:xfrm>
          <a:prstGeom prst="rect">
            <a:avLst/>
          </a:prstGeom>
        </p:spPr>
      </p:pic>
      <p:sp>
        <p:nvSpPr>
          <p:cNvPr id="4" name="矩形 3"/>
          <p:cNvSpPr/>
          <p:nvPr/>
        </p:nvSpPr>
        <p:spPr>
          <a:xfrm>
            <a:off x="360854" y="4725144"/>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With the teacher’s help</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soon all the students took part in the activity of classifying rubbish. </a:t>
            </a:r>
            <a:r>
              <a:rPr lang="zh-CN" altLang="zh-CN" sz="2400" b="0" dirty="0">
                <a:solidFill>
                  <a:srgbClr val="000000"/>
                </a:solidFill>
                <a:ea typeface="楷体" panose="02010609060101010101" pitchFamily="49" charset="-122"/>
                <a:cs typeface="Times New Roman" panose="02020603050405020304" pitchFamily="18" charset="0"/>
              </a:rPr>
              <a:t>在老师的帮助下</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很快所有的学生都加入到了垃圾分类的活动中。</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7191130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579967"/>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classify... into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分类为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归类为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20053"/>
            <a:ext cx="879819" cy="298464"/>
          </a:xfrm>
          <a:prstGeom prst="rect">
            <a:avLst/>
          </a:prstGeom>
        </p:spPr>
      </p:pic>
      <p:sp>
        <p:nvSpPr>
          <p:cNvPr id="4" name="内容占位符 12"/>
          <p:cNvSpPr txBox="1">
            <a:spLocks/>
          </p:cNvSpPr>
          <p:nvPr/>
        </p:nvSpPr>
        <p:spPr bwMode="auto">
          <a:xfrm>
            <a:off x="360854" y="2200796"/>
            <a:ext cx="11485848" cy="2308324"/>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classified as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被归类为</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classification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归类，分类，分级</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classified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分类的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classifiable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可分类的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6363;FounderCES"/>
          <p:cNvPicPr/>
          <p:nvPr/>
        </p:nvPicPr>
        <p:blipFill>
          <a:blip r:embed="rId3"/>
          <a:stretch>
            <a:fillRect/>
          </a:stretch>
        </p:blipFill>
        <p:spPr>
          <a:xfrm>
            <a:off x="694606" y="2039236"/>
            <a:ext cx="1821926" cy="323119"/>
          </a:xfrm>
          <a:prstGeom prst="rect">
            <a:avLst/>
          </a:prstGeom>
        </p:spPr>
      </p:pic>
    </p:spTree>
    <p:extLst>
      <p:ext uri="{BB962C8B-B14F-4D97-AF65-F5344CB8AC3E}">
        <p14:creationId xmlns:p14="http://schemas.microsoft.com/office/powerpoint/2010/main" val="17702074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depressing</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令人沮丧的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让人忧愁的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sometimes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depressing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history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epidemics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clues...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吉姆</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史密斯着眼于有时令人沮丧的流行病历史来寻找线索</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7" name="矩形 6"/>
          <p:cNvSpPr/>
          <p:nvPr/>
        </p:nvSpPr>
        <p:spPr>
          <a:xfrm>
            <a:off x="360854" y="2996952"/>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Everything is a bit depressing at the moment</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but I carry on in the belief that good times are just around the corner. </a:t>
            </a:r>
            <a:r>
              <a:rPr lang="zh-CN" altLang="zh-CN" sz="2400" b="0" dirty="0">
                <a:solidFill>
                  <a:srgbClr val="000000"/>
                </a:solidFill>
                <a:ea typeface="楷体" panose="02010609060101010101" pitchFamily="49" charset="-122"/>
                <a:cs typeface="Times New Roman" panose="02020603050405020304" pitchFamily="18" charset="0"/>
              </a:rPr>
              <a:t>目前事事令人沮丧</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但我仍相信好日子就在前面。</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27516375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1912764"/>
            <a:ext cx="11485848" cy="2308324"/>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depress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使沮丧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depressed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感到沮丧的；抑郁的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depressed about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感到沮丧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depression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沮丧；抑郁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1751204"/>
            <a:ext cx="1821926" cy="323119"/>
          </a:xfrm>
          <a:prstGeom prst="rect">
            <a:avLst/>
          </a:prstGeom>
        </p:spPr>
      </p:pic>
    </p:spTree>
    <p:extLst>
      <p:ext uri="{BB962C8B-B14F-4D97-AF65-F5344CB8AC3E}">
        <p14:creationId xmlns:p14="http://schemas.microsoft.com/office/powerpoint/2010/main" val="247355000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occur</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发生</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存在</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出现</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想法</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产生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disease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officially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classified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epidemic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certain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number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deaths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occurred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disease.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只有致死病例达到一定数量</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一种疾病才能会被正式定性为流行病。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3" name="矩形 2"/>
          <p:cNvSpPr/>
          <p:nvPr/>
        </p:nvSpPr>
        <p:spPr>
          <a:xfrm>
            <a:off x="360854" y="3532434"/>
            <a:ext cx="11485848" cy="1130246"/>
          </a:xfrm>
          <a:prstGeom prst="rect">
            <a:avLst/>
          </a:prstGeom>
        </p:spPr>
        <p:txBody>
          <a:bodyPr wrap="square">
            <a:spAutoFit/>
          </a:bodyPr>
          <a:lstStyle/>
          <a:p>
            <a:pPr algn="just">
              <a:lnSpc>
                <a:spcPct val="150000"/>
              </a:lnSpc>
              <a:spcAft>
                <a:spcPts val="0"/>
              </a:spcAft>
            </a:pPr>
            <a:r>
              <a:rPr lang="en-US" altLang="zh-CN" sz="2400" b="0" smtClean="0">
                <a:solidFill>
                  <a:srgbClr val="000000"/>
                </a:solidFill>
                <a:ea typeface="Times New Roman" panose="02020603050405020304" pitchFamily="18" charset="0"/>
                <a:cs typeface="Times New Roman" panose="02020603050405020304" pitchFamily="18" charset="0"/>
              </a:rPr>
              <a:t>·</a:t>
            </a:r>
            <a:r>
              <a:rPr lang="en-US" altLang="zh-CN" sz="2400" b="0" smtClean="0">
                <a:solidFill>
                  <a:srgbClr val="000000"/>
                </a:solidFill>
                <a:cs typeface="Times New Roman" panose="02020603050405020304" pitchFamily="18" charset="0"/>
              </a:rPr>
              <a:t>And the fifth event</a:t>
            </a:r>
            <a:r>
              <a:rPr lang="zh-CN" altLang="zh-CN" sz="2400" b="0" smtClean="0">
                <a:solidFill>
                  <a:srgbClr val="000000"/>
                </a:solidFill>
                <a:cs typeface="Times New Roman" panose="02020603050405020304" pitchFamily="18" charset="0"/>
              </a:rPr>
              <a:t>，</a:t>
            </a:r>
            <a:r>
              <a:rPr lang="en-US" altLang="zh-CN" sz="2400" b="0" smtClean="0">
                <a:solidFill>
                  <a:srgbClr val="000000"/>
                </a:solidFill>
                <a:cs typeface="Times New Roman" panose="02020603050405020304" pitchFamily="18" charset="0"/>
              </a:rPr>
              <a:t>which occurred 66 million years ago</a:t>
            </a:r>
            <a:r>
              <a:rPr lang="zh-CN" altLang="zh-CN" sz="2400" b="0" smtClean="0">
                <a:solidFill>
                  <a:srgbClr val="000000"/>
                </a:solidFill>
                <a:cs typeface="Times New Roman" panose="02020603050405020304" pitchFamily="18" charset="0"/>
              </a:rPr>
              <a:t>，</a:t>
            </a:r>
            <a:r>
              <a:rPr lang="en-US" altLang="zh-CN" sz="2400" b="0" smtClean="0">
                <a:solidFill>
                  <a:srgbClr val="000000"/>
                </a:solidFill>
                <a:cs typeface="Times New Roman" panose="02020603050405020304" pitchFamily="18" charset="0"/>
              </a:rPr>
              <a:t>caused the death of the dinosaurs. 6600</a:t>
            </a:r>
            <a:r>
              <a:rPr lang="zh-CN" altLang="zh-CN" sz="2400" b="0" smtClean="0">
                <a:solidFill>
                  <a:srgbClr val="000000"/>
                </a:solidFill>
                <a:ea typeface="楷体" panose="02010609060101010101" pitchFamily="49" charset="-122"/>
                <a:cs typeface="Times New Roman" panose="02020603050405020304" pitchFamily="18" charset="0"/>
              </a:rPr>
              <a:t>万年前发生的第五次灭绝导致了恐龙的灭亡。 </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54793666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390023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occur to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主意或想法突然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）浮现于脑中；被想起，被想到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occurs to sb to do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使某人想到做某事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occurs to/strikes/hits sb that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某人突然想起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sth occurs to/comes to/strikes sb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某人想起某事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 comes into one’s mind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某人想起某事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20053"/>
            <a:ext cx="879819" cy="298464"/>
          </a:xfrm>
          <a:prstGeom prst="rect">
            <a:avLst/>
          </a:prstGeom>
        </p:spPr>
      </p:pic>
    </p:spTree>
    <p:extLst>
      <p:ext uri="{BB962C8B-B14F-4D97-AF65-F5344CB8AC3E}">
        <p14:creationId xmlns:p14="http://schemas.microsoft.com/office/powerpoint/2010/main" val="137008855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comes up with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某人想出（</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答案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计划</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occurs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river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Egypt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我突然想到尼罗河不仅仅是埃及的一条河</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occurred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another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possibility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ensure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prompt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delivery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我突然想起还有另一个确保这批货物迅速交货的可能性。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dark.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他得出的数字实际上只是瞎猜而已。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2"/>
          <p:cNvSpPr txBox="1">
            <a:spLocks/>
          </p:cNvSpPr>
          <p:nvPr/>
        </p:nvSpPr>
        <p:spPr bwMode="auto">
          <a:xfrm>
            <a:off x="360854" y="5445040"/>
            <a:ext cx="11485848" cy="576248"/>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occurrence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出现；发生；事件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拓展.eps" descr="id:2147486363;FounderCES"/>
          <p:cNvPicPr/>
          <p:nvPr/>
        </p:nvPicPr>
        <p:blipFill>
          <a:blip r:embed="rId2"/>
          <a:stretch>
            <a:fillRect/>
          </a:stretch>
        </p:blipFill>
        <p:spPr>
          <a:xfrm>
            <a:off x="694606" y="5283480"/>
            <a:ext cx="1821926" cy="323119"/>
          </a:xfrm>
          <a:prstGeom prst="rect">
            <a:avLst/>
          </a:prstGeom>
        </p:spPr>
      </p:pic>
    </p:spTree>
    <p:extLst>
      <p:ext uri="{BB962C8B-B14F-4D97-AF65-F5344CB8AC3E}">
        <p14:creationId xmlns:p14="http://schemas.microsoft.com/office/powerpoint/2010/main" val="343972624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bury</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埋葬</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安葬</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埋藏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loved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disease.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刚刚熬过战争的人们现在不得不埋葬他们死于疾病的亲人。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7" name="矩形 6"/>
          <p:cNvSpPr/>
          <p:nvPr/>
        </p:nvSpPr>
        <p:spPr>
          <a:xfrm>
            <a:off x="360854" y="3068960"/>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 held her closely</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burying his head against her shoulder. </a:t>
            </a:r>
            <a:r>
              <a:rPr lang="zh-CN" altLang="zh-CN" sz="2400" b="0" dirty="0">
                <a:solidFill>
                  <a:srgbClr val="000000"/>
                </a:solidFill>
                <a:ea typeface="楷体" panose="02010609060101010101" pitchFamily="49" charset="-122"/>
                <a:cs typeface="Times New Roman" panose="02020603050405020304" pitchFamily="18" charset="0"/>
              </a:rPr>
              <a:t>他紧紧地抱着她</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把头靠在她的肩上。</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41377481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337547"/>
            <a:ext cx="11485848" cy="223824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bury... in...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埋到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bury one’s face/head in one’s hands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双手掩面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抱头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buried 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bury oneself in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埋头于，专心于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1988840"/>
            <a:ext cx="879819" cy="298464"/>
          </a:xfrm>
          <a:prstGeom prst="rect">
            <a:avLst/>
          </a:prstGeom>
        </p:spPr>
      </p:pic>
    </p:spTree>
    <p:extLst>
      <p:ext uri="{BB962C8B-B14F-4D97-AF65-F5344CB8AC3E}">
        <p14:creationId xmlns:p14="http://schemas.microsoft.com/office/powerpoint/2010/main" val="338365354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1929186"/>
            <a:ext cx="11485848" cy="2795958"/>
          </a:xfrm>
          <a:solidFill>
            <a:srgbClr val="E6E1EF"/>
          </a:solidFill>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专心于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的其他表达：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absorbed in</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lost in</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devoted to/devote oneself to</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concentrate/focus on</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1767626"/>
            <a:ext cx="1821926" cy="323119"/>
          </a:xfrm>
          <a:prstGeom prst="rect">
            <a:avLst/>
          </a:prstGeom>
        </p:spPr>
      </p:pic>
    </p:spTree>
    <p:extLst>
      <p:ext uri="{BB962C8B-B14F-4D97-AF65-F5344CB8AC3E}">
        <p14:creationId xmlns:p14="http://schemas.microsoft.com/office/powerpoint/2010/main" val="5583039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1684244"/>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calculate that...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算出</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has been calculated that...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据估算</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calculated to do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打算做某事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20053"/>
            <a:ext cx="879819" cy="298464"/>
          </a:xfrm>
          <a:prstGeom prst="rect">
            <a:avLst/>
          </a:prstGeom>
        </p:spPr>
      </p:pic>
      <p:sp>
        <p:nvSpPr>
          <p:cNvPr id="4" name="内容占位符 12"/>
          <p:cNvSpPr txBox="1">
            <a:spLocks/>
          </p:cNvSpPr>
          <p:nvPr/>
        </p:nvSpPr>
        <p:spPr bwMode="auto">
          <a:xfrm>
            <a:off x="360854" y="3306866"/>
            <a:ext cx="11485848" cy="1130246"/>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calculator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calculation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6363;FounderCES"/>
          <p:cNvPicPr/>
          <p:nvPr/>
        </p:nvPicPr>
        <p:blipFill>
          <a:blip r:embed="rId3"/>
          <a:stretch>
            <a:fillRect/>
          </a:stretch>
        </p:blipFill>
        <p:spPr>
          <a:xfrm>
            <a:off x="694606" y="3145306"/>
            <a:ext cx="1821926" cy="323119"/>
          </a:xfrm>
          <a:prstGeom prst="rect">
            <a:avLst/>
          </a:prstGeom>
        </p:spPr>
      </p:pic>
    </p:spTree>
    <p:extLst>
      <p:ext uri="{BB962C8B-B14F-4D97-AF65-F5344CB8AC3E}">
        <p14:creationId xmlns:p14="http://schemas.microsoft.com/office/powerpoint/2010/main" val="296631968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result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in</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导致</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6" name="内容占位符 1"/>
          <p:cNvSpPr txBox="1">
            <a:spLocks/>
          </p:cNvSpPr>
          <p:nvPr/>
        </p:nvSpPr>
        <p:spPr bwMode="auto">
          <a:xfrm>
            <a:off x="360854" y="2269890"/>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major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number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African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countries.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这导致了西非多个国家的许多人失去生命。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060848"/>
            <a:ext cx="6471576" cy="425544"/>
          </a:xfrm>
          <a:prstGeom prst="rect">
            <a:avLst/>
          </a:prstGeom>
        </p:spPr>
      </p:pic>
      <p:sp>
        <p:nvSpPr>
          <p:cNvPr id="5" name="矩形 4"/>
          <p:cNvSpPr/>
          <p:nvPr/>
        </p:nvSpPr>
        <p:spPr>
          <a:xfrm>
            <a:off x="482293" y="3573016"/>
            <a:ext cx="5745484" cy="576248"/>
          </a:xfrm>
          <a:prstGeom prst="rect">
            <a:avLst/>
          </a:prstGeom>
        </p:spPr>
        <p:txBody>
          <a:bodyPr wrap="non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Laziness results in failure. </a:t>
            </a:r>
            <a:r>
              <a:rPr lang="zh-CN" altLang="zh-CN" sz="2400" b="0" dirty="0">
                <a:solidFill>
                  <a:srgbClr val="000000"/>
                </a:solidFill>
                <a:ea typeface="楷体" panose="02010609060101010101" pitchFamily="49" charset="-122"/>
                <a:cs typeface="Times New Roman" panose="02020603050405020304" pitchFamily="18" charset="0"/>
              </a:rPr>
              <a:t>懒惰导致失败。</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60283658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1754326"/>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 in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）导致（</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 from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结果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a result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结果</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
        <p:nvSpPr>
          <p:cNvPr id="3" name="矩形 2"/>
          <p:cNvSpPr/>
          <p:nvPr/>
        </p:nvSpPr>
        <p:spPr>
          <a:xfrm>
            <a:off x="360854" y="2798926"/>
            <a:ext cx="11485848" cy="2862322"/>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Failure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comply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with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these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conditions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result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termination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contract.</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不遵守这些条件将导致合同终止。</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traffic</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accident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resulted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from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negligent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driving.</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这起车祸起因于驾驶疏忽。</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These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show</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most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cancers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detected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result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clinical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follow-up.</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这些数据表明多数癌症是由临床随访查出的。</a:t>
            </a:r>
            <a:endParaRPr lang="zh-CN" altLang="en-US" dirty="0"/>
          </a:p>
        </p:txBody>
      </p:sp>
    </p:spTree>
    <p:extLst>
      <p:ext uri="{BB962C8B-B14F-4D97-AF65-F5344CB8AC3E}">
        <p14:creationId xmlns:p14="http://schemas.microsoft.com/office/powerpoint/2010/main" val="409175934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想出</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提出</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提供</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possible.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并尽早想出治愈方法。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3" name="矩形 2"/>
          <p:cNvSpPr/>
          <p:nvPr/>
        </p:nvSpPr>
        <p:spPr>
          <a:xfrm>
            <a:off x="356303" y="2492896"/>
            <a:ext cx="11490399"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Our class came up with the idea to make better use of used materials. </a:t>
            </a:r>
            <a:r>
              <a:rPr lang="zh-CN" altLang="zh-CN" sz="2400" b="0" dirty="0">
                <a:solidFill>
                  <a:srgbClr val="000000"/>
                </a:solidFill>
                <a:ea typeface="楷体" panose="02010609060101010101" pitchFamily="49" charset="-122"/>
                <a:cs typeface="Times New Roman" panose="02020603050405020304" pitchFamily="18" charset="0"/>
              </a:rPr>
              <a:t>我们班的同学提出了这一想法</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以更好地利用废旧材料。</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9994870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3416320"/>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about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发生，产生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across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偶然遇见，碰到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down to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归结为，传到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手里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from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on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快点；进展；算了吧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out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出来；</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Tree>
    <p:extLst>
      <p:ext uri="{BB962C8B-B14F-4D97-AF65-F5344CB8AC3E}">
        <p14:creationId xmlns:p14="http://schemas.microsoft.com/office/powerpoint/2010/main" val="82131683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wanted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problem</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about.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我只想知道这个问题是怎么产生的。</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across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group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children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我碰到一群正在玩耍的小孩。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Actually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fairly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question.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其实这一切都归结为一个相当简单的问题。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dirty="0">
                <a:solidFill>
                  <a:srgbClr val="000000"/>
                </a:solidFill>
                <a:latin typeface="Times New Roman" panose="02020603050405020304" pitchFamily="18" charset="0"/>
                <a:ea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rPr>
              <a:t>The</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book</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came</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out</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of</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his</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experiences</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in</a:t>
            </a:r>
            <a:r>
              <a:rPr lang="en-US" altLang="zh-CN" dirty="0">
                <a:solidFill>
                  <a:srgbClr val="000000"/>
                </a:solidFill>
                <a:latin typeface="Times New Roman" panose="02020603050405020304" pitchFamily="18" charset="0"/>
                <a:ea typeface="楷体" panose="02010609060101010101" pitchFamily="49" charset="-122"/>
              </a:rPr>
              <a:t> </a:t>
            </a:r>
            <a:r>
              <a:rPr lang="en-US" altLang="zh-CN" dirty="0">
                <a:solidFill>
                  <a:srgbClr val="000000"/>
                </a:solidFill>
                <a:latin typeface="Times New Roman" panose="02020603050405020304" pitchFamily="18" charset="0"/>
                <a:ea typeface="宋体" panose="02010600030101010101" pitchFamily="2" charset="-122"/>
              </a:rPr>
              <a:t>India.</a:t>
            </a:r>
            <a:r>
              <a:rPr lang="en-US" altLang="zh-CN" dirty="0">
                <a:solidFill>
                  <a:srgbClr val="000000"/>
                </a:solidFill>
                <a:latin typeface="Times New Roman" panose="02020603050405020304" pitchFamily="18" charset="0"/>
                <a:ea typeface="楷体" panose="02010609060101010101" pitchFamily="49" charset="-122"/>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这本书取材于他在印度的经历。</a:t>
            </a:r>
            <a:r>
              <a:rPr lang="en-US" altLang="zh-CN" dirty="0">
                <a:solidFill>
                  <a:srgbClr val="000000"/>
                </a:solidFill>
                <a:latin typeface="Times New Roman" panose="02020603050405020304" pitchFamily="18" charset="0"/>
                <a:ea typeface="楷体" panose="02010609060101010101" pitchFamily="49" charset="-122"/>
              </a:rPr>
              <a:t>	</a:t>
            </a:r>
            <a:endParaRPr lang="zh-CN" altLang="en-US" dirty="0"/>
          </a:p>
        </p:txBody>
      </p:sp>
    </p:spTree>
    <p:extLst>
      <p:ext uri="{BB962C8B-B14F-4D97-AF65-F5344CB8AC3E}">
        <p14:creationId xmlns:p14="http://schemas.microsoft.com/office/powerpoint/2010/main" val="258029459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through</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度过</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熬过</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困难或不快的时期</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完成</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工作</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通过</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考试或检测</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用电话</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联系上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2091189"/>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Families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through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loved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disease.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刚刚熬过战争的人们现在不得不埋葬他们死于疾病的亲人。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882147"/>
            <a:ext cx="6471576" cy="425544"/>
          </a:xfrm>
          <a:prstGeom prst="rect">
            <a:avLst/>
          </a:prstGeom>
        </p:spPr>
      </p:pic>
      <p:sp>
        <p:nvSpPr>
          <p:cNvPr id="7" name="矩形 6"/>
          <p:cNvSpPr/>
          <p:nvPr/>
        </p:nvSpPr>
        <p:spPr>
          <a:xfrm>
            <a:off x="360854" y="3424932"/>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We got through half the application forms this morning. </a:t>
            </a:r>
            <a:r>
              <a:rPr lang="zh-CN" altLang="zh-CN" sz="2400" b="0" dirty="0">
                <a:solidFill>
                  <a:srgbClr val="000000"/>
                </a:solidFill>
                <a:ea typeface="楷体" panose="02010609060101010101" pitchFamily="49" charset="-122"/>
                <a:cs typeface="Times New Roman" panose="02020603050405020304" pitchFamily="18" charset="0"/>
              </a:rPr>
              <a:t>我们今天上午完成了一半的申请表格。</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 tried phoning her office</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but I couldn’t get through. </a:t>
            </a:r>
            <a:r>
              <a:rPr lang="zh-CN" altLang="zh-CN" sz="2400" b="0" dirty="0">
                <a:solidFill>
                  <a:srgbClr val="000000"/>
                </a:solidFill>
                <a:ea typeface="楷体" panose="02010609060101010101" pitchFamily="49" charset="-122"/>
                <a:cs typeface="Times New Roman" panose="02020603050405020304" pitchFamily="18" charset="0"/>
              </a:rPr>
              <a:t>我试着给她办公室打电话</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但没有接通。</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17812372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3416320"/>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across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）被理解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over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恢复；越过；克服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together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聚集；相聚；召集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along/on well with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相处融洽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down to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开始做；开始认真对待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away from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离开；摆脱</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Tree>
    <p:extLst>
      <p:ext uri="{BB962C8B-B14F-4D97-AF65-F5344CB8AC3E}">
        <p14:creationId xmlns:p14="http://schemas.microsoft.com/office/powerpoint/2010/main" val="300802786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481111"/>
          </a:xfrm>
          <a:solidFill>
            <a:srgbClr val="FCE2D0"/>
          </a:solidFill>
        </p:spPr>
        <p:txBody>
          <a:bodyPr/>
          <a:lstStyle/>
          <a:p>
            <a:pPr hangingPunct="0">
              <a:lnSpc>
                <a:spcPct val="130000"/>
              </a:lnSpc>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❶</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Having killed up</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50 million people in 18 months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Spanish Flu is believed to have been the most severe epidemic in history.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西班牙流感在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个月内造成</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5000</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万人死亡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成为历史上最严重的流行病。</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4.eps" descr="id:2147486447;FounderCES"/>
          <p:cNvPicPr/>
          <p:nvPr/>
        </p:nvPicPr>
        <p:blipFill>
          <a:blip r:embed="rId2"/>
          <a:stretch>
            <a:fillRect/>
          </a:stretch>
        </p:blipFill>
        <p:spPr>
          <a:xfrm>
            <a:off x="360854" y="876581"/>
            <a:ext cx="1998409" cy="385407"/>
          </a:xfrm>
          <a:prstGeom prst="rect">
            <a:avLst/>
          </a:prstGeom>
        </p:spPr>
      </p:pic>
      <p:sp>
        <p:nvSpPr>
          <p:cNvPr id="4" name="内容占位符 1"/>
          <p:cNvSpPr txBox="1">
            <a:spLocks/>
          </p:cNvSpPr>
          <p:nvPr/>
        </p:nvSpPr>
        <p:spPr bwMode="auto">
          <a:xfrm>
            <a:off x="360854" y="2996952"/>
            <a:ext cx="11485848" cy="3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lnSpc>
                <a:spcPct val="130000"/>
              </a:lnSpc>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having killed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为现在分词短语的完成时，作状语，分词所表示的动作先于句子的谓语动词所表示的动作发生。例如：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Having lived in Beijing for five years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have fallen in love with the beautiful modern city.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在北京居住了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我爱上了这个美丽的现代化城市。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Spanish Flu is believed to have...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＋过去分词＋不定式</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new airport is said to be completed next year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will help promote tourism in this area.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据说这个新机场将于明年竣工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这将有助于促进该地区的旅游业。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3"/>
          <a:stretch>
            <a:fillRect/>
          </a:stretch>
        </p:blipFill>
        <p:spPr>
          <a:xfrm>
            <a:off x="394015" y="3140968"/>
            <a:ext cx="912981" cy="298464"/>
          </a:xfrm>
          <a:prstGeom prst="rect">
            <a:avLst/>
          </a:prstGeom>
        </p:spPr>
      </p:pic>
    </p:spTree>
    <p:extLst>
      <p:ext uri="{BB962C8B-B14F-4D97-AF65-F5344CB8AC3E}">
        <p14:creationId xmlns:p14="http://schemas.microsoft.com/office/powerpoint/2010/main" val="62537188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❷</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With recent press reports drawing parallels between bird flu and killer epidemics of the past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Jim Smith looks at the sometimes depressing history of epidemics for clues about how we can create a more positive future without epidemics.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最近有新闻报道将禽流感与过去致命的流行病作对比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吉姆</a:t>
            </a: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史密斯在屡屡令人感到沮丧的流行病史中寻找线索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从而创造一个没有流行病的更美好的未来。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645024"/>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recent press reports drawing parallels...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复合结构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＋宾语＋宾语补足语（</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现在分词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，其中宾语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reports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与宾补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drawing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存在逻辑上的主谓关系，故用现在分词。例如：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weather was even colder with the wind blowing.</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因为刮着风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天气更冷了。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2"/>
          <a:stretch>
            <a:fillRect/>
          </a:stretch>
        </p:blipFill>
        <p:spPr>
          <a:xfrm>
            <a:off x="392878" y="3818957"/>
            <a:ext cx="912981" cy="298464"/>
          </a:xfrm>
          <a:prstGeom prst="rect">
            <a:avLst/>
          </a:prstGeom>
        </p:spPr>
      </p:pic>
    </p:spTree>
    <p:extLst>
      <p:ext uri="{BB962C8B-B14F-4D97-AF65-F5344CB8AC3E}">
        <p14:creationId xmlns:p14="http://schemas.microsoft.com/office/powerpoint/2010/main" val="330630421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0501"/>
            <a:ext cx="11485848" cy="5008230"/>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复合结构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在句中多作状语，也可以作定语。常见的结构有：</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＋宾语＋介词短语（</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表状态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表示主动或正在进行的动作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表示被动或已完成的动作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表示将来的动作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表状态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表状态</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all the work finished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hurried back home for lunch.</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所有的工作都做完了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他们匆忙赶回家吃午饭。</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60854" y="920053"/>
            <a:ext cx="879819" cy="298464"/>
          </a:xfrm>
          <a:prstGeom prst="rect">
            <a:avLst/>
          </a:prstGeom>
        </p:spPr>
      </p:pic>
    </p:spTree>
    <p:extLst>
      <p:ext uri="{BB962C8B-B14F-4D97-AF65-F5344CB8AC3E}">
        <p14:creationId xmlns:p14="http://schemas.microsoft.com/office/powerpoint/2010/main" val="39289864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participant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参加者</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参与者</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trained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experiments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participants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breathing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exercises...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我们训练实验参与者进行特殊的呼吸练习</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教材原句S.eps" descr="id:2147486356;FounderCES"/>
          <p:cNvPicPr/>
          <p:nvPr/>
        </p:nvPicPr>
        <p:blipFill>
          <a:blip r:embed="rId2"/>
          <a:stretch>
            <a:fillRect/>
          </a:stretch>
        </p:blipFill>
        <p:spPr>
          <a:xfrm>
            <a:off x="5375126" y="1487863"/>
            <a:ext cx="6471576" cy="425544"/>
          </a:xfrm>
          <a:prstGeom prst="rect">
            <a:avLst/>
          </a:prstGeom>
        </p:spPr>
      </p:pic>
      <p:sp>
        <p:nvSpPr>
          <p:cNvPr id="4" name="矩形 3"/>
          <p:cNvSpPr/>
          <p:nvPr/>
        </p:nvSpPr>
        <p:spPr>
          <a:xfrm>
            <a:off x="360854" y="3068960"/>
            <a:ext cx="1148584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researchers examined various levels of noise on participants as they completed tests of creative thinking. </a:t>
            </a:r>
            <a:r>
              <a:rPr lang="zh-CN" altLang="zh-CN" sz="2400" b="0" dirty="0">
                <a:solidFill>
                  <a:srgbClr val="000000"/>
                </a:solidFill>
                <a:ea typeface="楷体" panose="02010609060101010101" pitchFamily="49" charset="-122"/>
                <a:cs typeface="Times New Roman" panose="02020603050405020304" pitchFamily="18" charset="0"/>
              </a:rPr>
              <a:t>研究人员在参与者完成创造性思维测试时对他们进行了不同程度的噪音测试。</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98454903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❸</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Centuries later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Great Flu Epidemic of 1918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called</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Spanish Flu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struck near the end of World War Ⅰ.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几个世纪后</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第一次世界大战快结束时爆发了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1918</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年大流感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又称西班牙流感。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564904"/>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 called the Spanish Flu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是过去分词短语作后置定语，修饰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Great Flu Epidemic of 1918</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与被修饰的名词存在逻辑上的被动关系。例如：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finally accepted the proposal put forward at the meeting.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他们最终接受了会上提出的建议。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 of the artists invited to the party were from America.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被邀请参加会议的大部分艺术家来自美国。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2"/>
          <a:stretch>
            <a:fillRect/>
          </a:stretch>
        </p:blipFill>
        <p:spPr>
          <a:xfrm>
            <a:off x="392878" y="2738837"/>
            <a:ext cx="912981" cy="298464"/>
          </a:xfrm>
          <a:prstGeom prst="rect">
            <a:avLst/>
          </a:prstGeom>
        </p:spPr>
      </p:pic>
    </p:spTree>
    <p:extLst>
      <p:ext uri="{BB962C8B-B14F-4D97-AF65-F5344CB8AC3E}">
        <p14:creationId xmlns:p14="http://schemas.microsoft.com/office/powerpoint/2010/main" val="263352170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identify</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确定</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发现</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认出</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识别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单词冲关.eps" descr="id:2147486489;FounderCES"/>
          <p:cNvPicPr/>
          <p:nvPr/>
        </p:nvPicPr>
        <p:blipFill>
          <a:blip r:embed="rId2"/>
          <a:stretch>
            <a:fillRect/>
          </a:stretch>
        </p:blipFill>
        <p:spPr>
          <a:xfrm>
            <a:off x="360854" y="1356873"/>
            <a:ext cx="1775418" cy="354564"/>
          </a:xfrm>
          <a:prstGeom prst="rect">
            <a:avLst/>
          </a:prstGeom>
        </p:spPr>
      </p:pic>
      <p:pic>
        <p:nvPicPr>
          <p:cNvPr id="9" name="图片 8"/>
          <p:cNvPicPr>
            <a:picLocks noChangeAspect="1"/>
          </p:cNvPicPr>
          <p:nvPr/>
        </p:nvPicPr>
        <p:blipFill>
          <a:blip r:embed="rId3">
            <a:clrChange>
              <a:clrFrom>
                <a:srgbClr val="FFFFFF"/>
              </a:clrFrom>
              <a:clrTo>
                <a:srgbClr val="FFFFFF">
                  <a:alpha val="0"/>
                </a:srgbClr>
              </a:clrTo>
            </a:clrChange>
          </a:blip>
          <a:stretch>
            <a:fillRect/>
          </a:stretch>
        </p:blipFill>
        <p:spPr>
          <a:xfrm>
            <a:off x="360854" y="864734"/>
            <a:ext cx="11485848" cy="390909"/>
          </a:xfrm>
          <a:prstGeom prst="rect">
            <a:avLst/>
          </a:prstGeom>
        </p:spPr>
      </p:pic>
      <p:sp>
        <p:nvSpPr>
          <p:cNvPr id="10" name="内容占位符 1"/>
          <p:cNvSpPr txBox="1">
            <a:spLocks/>
          </p:cNvSpPr>
          <p:nvPr/>
        </p:nvSpPr>
        <p:spPr bwMode="auto">
          <a:xfrm>
            <a:off x="360854" y="2773946"/>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smtClean="0"/>
          </a:p>
          <a:p>
            <a:pPr>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Globally</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researchers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coming</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together</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identify</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causes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epidemics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effective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treatments.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在全球范围内</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研究人员正聚集在一起</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试图确定流行病的原因</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并帮助找到有效的治疗方法。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教材原句S.eps" descr="id:2147486356;FounderCES"/>
          <p:cNvPicPr/>
          <p:nvPr/>
        </p:nvPicPr>
        <p:blipFill>
          <a:blip r:embed="rId4"/>
          <a:stretch>
            <a:fillRect/>
          </a:stretch>
        </p:blipFill>
        <p:spPr>
          <a:xfrm>
            <a:off x="5375126" y="2564904"/>
            <a:ext cx="6471576" cy="425544"/>
          </a:xfrm>
          <a:prstGeom prst="rect">
            <a:avLst/>
          </a:prstGeom>
        </p:spPr>
      </p:pic>
    </p:spTree>
    <p:extLst>
      <p:ext uri="{BB962C8B-B14F-4D97-AF65-F5344CB8AC3E}">
        <p14:creationId xmlns:p14="http://schemas.microsoft.com/office/powerpoint/2010/main" val="369056414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98871"/>
            <a:ext cx="11485848" cy="2238241"/>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robber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identified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police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fingerprints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left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scene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crime.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警方根据现场留下的指纹确认了盗贼</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的身份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Scientists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identified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between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cancer.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科学家发现了饮食与癌症之间的关联。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582402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3346237"/>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identify with sb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与某人产生共鸣；谅解；同情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identify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characters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我无法与这本书中的任何一个主要角色产生共鸣。</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identify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把某人视为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was not the cold-blooded person the public identified her with.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她并不是人们所认定的那种冷血的人。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60854" y="920053"/>
            <a:ext cx="879819" cy="298464"/>
          </a:xfrm>
          <a:prstGeom prst="rect">
            <a:avLst/>
          </a:prstGeom>
        </p:spPr>
      </p:pic>
    </p:spTree>
    <p:extLst>
      <p:ext uri="{BB962C8B-B14F-4D97-AF65-F5344CB8AC3E}">
        <p14:creationId xmlns:p14="http://schemas.microsoft.com/office/powerpoint/2010/main" val="67254309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suspect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犯罪</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嫌疑人</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可疑分子</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DNA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database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policemen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similar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DNA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track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suspects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victims.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DNA</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被储存在数据库中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警察可以在那里找到相同或相似的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DNA</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来追踪嫌疑人和受害人。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9" name="矩形 8"/>
          <p:cNvSpPr/>
          <p:nvPr/>
        </p:nvSpPr>
        <p:spPr>
          <a:xfrm>
            <a:off x="360854" y="3573016"/>
            <a:ext cx="11062944" cy="576248"/>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prime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suspect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case.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他是这个案子的首要嫌疑人。</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8767547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2792239"/>
          </a:xfrm>
          <a:solidFill>
            <a:srgbClr val="E6E1EF"/>
          </a:solidFill>
        </p:spPr>
        <p:txBody>
          <a:bodyPr/>
          <a:lstStyle/>
          <a:p>
            <a:pPr hangingPunct="0">
              <a:spcAft>
                <a:spcPts val="0"/>
              </a:spcAft>
            </a:pP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疑有，觉得（</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尤指坏事可能属实或发生</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suspect a gas leak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not strike a match or even turn on an electric light.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如果你怀疑有煤气泄漏，不要点火，甚至连电灯都不要开。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怀疑（</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某人有罪</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suspected of theft.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人们怀疑他有盗窃行为。</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Tree>
    <p:extLst>
      <p:ext uri="{BB962C8B-B14F-4D97-AF65-F5344CB8AC3E}">
        <p14:creationId xmlns:p14="http://schemas.microsoft.com/office/powerpoint/2010/main" val="269261537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smtClean="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according</a:t>
            </a:r>
            <a:r>
              <a:rPr lang="en-US" altLang="zh-CN"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smtClean="0">
                <a:solidFill>
                  <a:srgbClr val="D8657B"/>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按</a:t>
            </a:r>
            <a:r>
              <a:rPr lang="en-US" altLang="zh-CN" smtClean="0">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所说</a:t>
            </a:r>
            <a:r>
              <a:rPr lang="zh-CN" altLang="zh-CN" smtClean="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根据</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6" name="内容占位符 1"/>
          <p:cNvSpPr txBox="1">
            <a:spLocks/>
          </p:cNvSpPr>
          <p:nvPr/>
        </p:nvSpPr>
        <p:spPr bwMode="auto">
          <a:xfrm>
            <a:off x="360854" y="2269890"/>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According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official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records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killed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310</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Africa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根据官方记录</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仅在西非</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埃博拉就造成</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11310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多人死亡。</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060848"/>
            <a:ext cx="6471576" cy="425544"/>
          </a:xfrm>
          <a:prstGeom prst="rect">
            <a:avLst/>
          </a:prstGeom>
        </p:spPr>
      </p:pic>
      <p:sp>
        <p:nvSpPr>
          <p:cNvPr id="8" name="矩形 7"/>
          <p:cNvSpPr/>
          <p:nvPr/>
        </p:nvSpPr>
        <p:spPr>
          <a:xfrm>
            <a:off x="360854" y="3645024"/>
            <a:ext cx="11485848" cy="576248"/>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You will be paid according to the amount of work you do. </a:t>
            </a:r>
            <a:r>
              <a:rPr lang="zh-CN" altLang="zh-CN" sz="2400" b="0" dirty="0">
                <a:solidFill>
                  <a:srgbClr val="000000"/>
                </a:solidFill>
                <a:ea typeface="楷体" panose="02010609060101010101" pitchFamily="49" charset="-122"/>
                <a:cs typeface="Times New Roman" panose="02020603050405020304" pitchFamily="18" charset="0"/>
              </a:rPr>
              <a:t>你们的报酬视工作量而定。</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2666725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number</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的数量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epidemic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rapid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spread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infectious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disease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period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causing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large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number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deaths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number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diseases.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流行病是指传染病在短时间内迅速传播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导致大量死亡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不同疾病的死亡人数不同。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8" name="矩形 7"/>
          <p:cNvSpPr/>
          <p:nvPr/>
        </p:nvSpPr>
        <p:spPr>
          <a:xfrm>
            <a:off x="356723" y="3573016"/>
            <a:ext cx="10635027"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number of the students in our school is more than 10</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000. </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zh-CN" altLang="zh-CN" sz="2400" b="0" dirty="0">
                <a:solidFill>
                  <a:srgbClr val="000000"/>
                </a:solidFill>
                <a:ea typeface="楷体" panose="02010609060101010101" pitchFamily="49" charset="-122"/>
                <a:cs typeface="Times New Roman" panose="02020603050405020304" pitchFamily="18" charset="0"/>
              </a:rPr>
              <a:t>我们学校的学生人数有一万多人。</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17192153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04913"/>
            <a:ext cx="11485848" cy="2792239"/>
          </a:xfrm>
        </p:spPr>
        <p:txBody>
          <a:bodyPr/>
          <a:lstStyle/>
          <a:p>
            <a:pPr indent="1611313"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number of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number of</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number of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＋复数名词，意为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很多，大量</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，作主语时，谓语用复数形式；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number of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＋复数名词，意为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的数量</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，作主语时，谓语用单数形式。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number of scientists invited to the party was 45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a number of them were absent for different reasons.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应邀参加晚会的科学家是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但很多人因不同的原因缺席了。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8592;FounderCES"/>
          <p:cNvPicPr/>
          <p:nvPr/>
        </p:nvPicPr>
        <p:blipFill>
          <a:blip r:embed="rId2"/>
          <a:stretch>
            <a:fillRect/>
          </a:stretch>
        </p:blipFill>
        <p:spPr>
          <a:xfrm>
            <a:off x="376568" y="2136913"/>
            <a:ext cx="1640028" cy="382330"/>
          </a:xfrm>
          <a:prstGeom prst="rect">
            <a:avLst/>
          </a:prstGeom>
        </p:spPr>
      </p:pic>
    </p:spTree>
    <p:extLst>
      <p:ext uri="{BB962C8B-B14F-4D97-AF65-F5344CB8AC3E}">
        <p14:creationId xmlns:p14="http://schemas.microsoft.com/office/powerpoint/2010/main" val="376966258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belong</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属于</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是</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的成员</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应归于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2353658"/>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skull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identification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experts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belonged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70-year-old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broken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above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left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eye.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头骨被用于鉴定</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专家发现它属于一名</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岁的男子</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他鼻子骨折</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左眼上方有一道伤口。</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8" name="矩形 7"/>
          <p:cNvSpPr/>
          <p:nvPr/>
        </p:nvSpPr>
        <p:spPr>
          <a:xfrm>
            <a:off x="356723" y="4170962"/>
            <a:ext cx="11489979" cy="1130246"/>
          </a:xfrm>
          <a:prstGeom prst="rect">
            <a:avLst/>
          </a:prstGeom>
        </p:spPr>
        <p:txBody>
          <a:bodyPr wrap="square">
            <a:spAutoFit/>
          </a:bodyPr>
          <a:lstStyle/>
          <a:p>
            <a:pPr algn="just">
              <a:lnSpc>
                <a:spcPct val="150000"/>
              </a:lnSpc>
              <a:spcAft>
                <a:spcPts val="0"/>
              </a:spcAft>
            </a:pPr>
            <a:r>
              <a:rPr lang="en-US" altLang="zh-CN" sz="2400" b="0">
                <a:solidFill>
                  <a:srgbClr val="000000"/>
                </a:solidFill>
                <a:ea typeface="Times New Roman" panose="02020603050405020304" pitchFamily="18" charset="0"/>
                <a:cs typeface="Times New Roman" panose="02020603050405020304" pitchFamily="18" charset="0"/>
              </a:rPr>
              <a:t>·</a:t>
            </a:r>
            <a:r>
              <a:rPr lang="en-US" altLang="zh-CN" sz="2400" b="0">
                <a:solidFill>
                  <a:srgbClr val="000000"/>
                </a:solidFill>
                <a:cs typeface="Times New Roman" panose="02020603050405020304" pitchFamily="18" charset="0"/>
              </a:rPr>
              <a:t>We all want to be part of a group and feel like we belong to our community. </a:t>
            </a:r>
            <a:r>
              <a:rPr lang="zh-CN" altLang="zh-CN" sz="2400" b="0">
                <a:solidFill>
                  <a:srgbClr val="000000"/>
                </a:solidFill>
                <a:ea typeface="楷体" panose="02010609060101010101" pitchFamily="49" charset="-122"/>
                <a:cs typeface="Times New Roman" panose="02020603050405020304" pitchFamily="18" charset="0"/>
              </a:rPr>
              <a:t>我们都想成为集体的一部分</a:t>
            </a:r>
            <a:r>
              <a:rPr lang="zh-CN" altLang="zh-CN" sz="2400" b="0">
                <a:solidFill>
                  <a:srgbClr val="000000"/>
                </a:solidFill>
                <a:cs typeface="Times New Roman" panose="02020603050405020304" pitchFamily="18" charset="0"/>
              </a:rPr>
              <a:t>，</a:t>
            </a:r>
            <a:r>
              <a:rPr lang="zh-CN" altLang="zh-CN" sz="2400" b="0">
                <a:solidFill>
                  <a:srgbClr val="000000"/>
                </a:solidFill>
                <a:ea typeface="楷体" panose="02010609060101010101" pitchFamily="49" charset="-122"/>
                <a:cs typeface="Times New Roman" panose="02020603050405020304" pitchFamily="18" charset="0"/>
              </a:rPr>
              <a:t>想要获得归属感。</a:t>
            </a:r>
            <a:endParaRPr lang="zh-CN" altLang="zh-CN" sz="1050" b="0">
              <a:solidFill>
                <a:srgbClr val="000000"/>
              </a:solidFill>
              <a:cs typeface="Times New Roman" panose="02020603050405020304" pitchFamily="18" charset="0"/>
            </a:endParaRPr>
          </a:p>
        </p:txBody>
      </p:sp>
    </p:spTree>
    <p:extLst>
      <p:ext uri="{BB962C8B-B14F-4D97-AF65-F5344CB8AC3E}">
        <p14:creationId xmlns:p14="http://schemas.microsoft.com/office/powerpoint/2010/main" val="34034436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2200796"/>
            <a:ext cx="11485848" cy="2308324"/>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participate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参与，参加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participate in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participate with sb in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与某人分担某事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participation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参与，参加</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2039236"/>
            <a:ext cx="1821926" cy="323119"/>
          </a:xfrm>
          <a:prstGeom prst="rect">
            <a:avLst/>
          </a:prstGeom>
        </p:spPr>
      </p:pic>
    </p:spTree>
    <p:extLst>
      <p:ext uri="{BB962C8B-B14F-4D97-AF65-F5344CB8AC3E}">
        <p14:creationId xmlns:p14="http://schemas.microsoft.com/office/powerpoint/2010/main" val="255872359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2198871"/>
            <a:ext cx="11485848" cy="2238241"/>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belong 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属于；是</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的成员；应归入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belong 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为介词，后接名词或代词宾格</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belong to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无被动语态，无进行时态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belongings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所有物，财产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sense/feeling of belonging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归属感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2037311"/>
            <a:ext cx="1821926" cy="323119"/>
          </a:xfrm>
          <a:prstGeom prst="rect">
            <a:avLst/>
          </a:prstGeom>
        </p:spPr>
      </p:pic>
    </p:spTree>
    <p:extLst>
      <p:ext uri="{BB962C8B-B14F-4D97-AF65-F5344CB8AC3E}">
        <p14:creationId xmlns:p14="http://schemas.microsoft.com/office/powerpoint/2010/main" val="45773921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result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of</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作为</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的结果</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由于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Copernicus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seventy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broken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childhood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accident.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哥白尼在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70</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岁时去世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因童年时期的一次意外导致鼻子骨折。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8" name="矩形 7"/>
          <p:cNvSpPr/>
          <p:nvPr/>
        </p:nvSpPr>
        <p:spPr>
          <a:xfrm>
            <a:off x="356723" y="3573016"/>
            <a:ext cx="11489979"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As a result</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we remember them much better</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as retelling events helps fix experiences in </a:t>
            </a:r>
            <a:r>
              <a:rPr lang="en-US" altLang="zh-CN" sz="2400" b="0" spc="-100" dirty="0">
                <a:solidFill>
                  <a:srgbClr val="000000"/>
                </a:solidFill>
                <a:cs typeface="Times New Roman" panose="02020603050405020304" pitchFamily="18" charset="0"/>
              </a:rPr>
              <a:t>our memories. </a:t>
            </a:r>
            <a:r>
              <a:rPr lang="zh-CN" altLang="zh-CN" sz="2400" b="0" spc="-100" dirty="0">
                <a:solidFill>
                  <a:srgbClr val="000000"/>
                </a:solidFill>
                <a:ea typeface="楷体" panose="02010609060101010101" pitchFamily="49" charset="-122"/>
                <a:cs typeface="Times New Roman" panose="02020603050405020304" pitchFamily="18" charset="0"/>
              </a:rPr>
              <a:t>重复事件能加强我们对事件的印象</a:t>
            </a:r>
            <a:r>
              <a:rPr lang="zh-CN" altLang="zh-CN" sz="2400" b="0" spc="-10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结果是我们能更好地记住这些经历。</a:t>
            </a:r>
            <a:endParaRPr lang="zh-CN" altLang="zh-CN" sz="1050" b="0" spc="-1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11615969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2198871"/>
            <a:ext cx="11485848" cy="2238241"/>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result from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引起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 in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导致</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as a result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作为结果</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without result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毫无结果地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2037311"/>
            <a:ext cx="1821926" cy="323119"/>
          </a:xfrm>
          <a:prstGeom prst="rect">
            <a:avLst/>
          </a:prstGeom>
        </p:spPr>
      </p:pic>
    </p:spTree>
    <p:extLst>
      <p:ext uri="{BB962C8B-B14F-4D97-AF65-F5344CB8AC3E}">
        <p14:creationId xmlns:p14="http://schemas.microsoft.com/office/powerpoint/2010/main" val="184787271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2238241"/>
          </a:xfrm>
          <a:solidFill>
            <a:srgbClr val="FCE2D0"/>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it is</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mother’s DNA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passed on intact to her child.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因为母亲的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DNA</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完整地传给了孩子。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Everyone can fail but it’s how you deal with failure that counts.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每个人都可能失败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但是如何对付失败才是重要的。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4.eps" descr="id:2147486447;FounderCES"/>
          <p:cNvPicPr/>
          <p:nvPr/>
        </p:nvPicPr>
        <p:blipFill>
          <a:blip r:embed="rId2"/>
          <a:stretch>
            <a:fillRect/>
          </a:stretch>
        </p:blipFill>
        <p:spPr>
          <a:xfrm>
            <a:off x="360854" y="876581"/>
            <a:ext cx="1998409" cy="385407"/>
          </a:xfrm>
          <a:prstGeom prst="rect">
            <a:avLst/>
          </a:prstGeom>
        </p:spPr>
      </p:pic>
      <p:sp>
        <p:nvSpPr>
          <p:cNvPr id="4" name="内容占位符 1"/>
          <p:cNvSpPr txBox="1">
            <a:spLocks/>
          </p:cNvSpPr>
          <p:nvPr/>
        </p:nvSpPr>
        <p:spPr bwMode="auto">
          <a:xfrm>
            <a:off x="360854" y="375709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本句是强调句型，强调的是句子的主语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mother’s DNA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。若把</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去掉，句意和结构仍然完整。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3"/>
          <a:stretch>
            <a:fillRect/>
          </a:stretch>
        </p:blipFill>
        <p:spPr>
          <a:xfrm>
            <a:off x="392878" y="3931029"/>
            <a:ext cx="912981" cy="298464"/>
          </a:xfrm>
          <a:prstGeom prst="rect">
            <a:avLst/>
          </a:prstGeom>
        </p:spPr>
      </p:pic>
    </p:spTree>
    <p:extLst>
      <p:ext uri="{BB962C8B-B14F-4D97-AF65-F5344CB8AC3E}">
        <p14:creationId xmlns:p14="http://schemas.microsoft.com/office/powerpoint/2010/main" val="416375971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4336572"/>
          </a:xfrm>
          <a:solidFill>
            <a:srgbClr val="E6E1EF"/>
          </a:solidFill>
        </p:spPr>
        <p:txBody>
          <a:bodyPr/>
          <a:lstStyle/>
          <a:p>
            <a:pPr hangingPunct="0">
              <a:lnSpc>
                <a:spcPct val="140000"/>
              </a:lnSpc>
              <a:spcAft>
                <a:spcPts val="0"/>
              </a:spcAft>
            </a:pPr>
            <a:endParaRPr lang="en-US" altLang="zh-CN" sz="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强调句型的基本结构为：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is/was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＋被强调部分＋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that/who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＋其他部分（</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若被强调的是人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若被强调的部分是其他时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一律用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强调句型的一般疑问句结构为：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Is/Was 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＋被强调部分＋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that/who...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强调句型的特殊疑问句结构为：特殊疑问词＋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is/was 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until...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句型中的时间状语（</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）进行强调时的结构为：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is/was not until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＋被强调部分＋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＋其他部分。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注意：本句型不能用于强调原句的谓语动词，如要强调谓语动词，可在动词前加</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
        <p:nvSpPr>
          <p:cNvPr id="3" name="矩形 2"/>
          <p:cNvSpPr/>
          <p:nvPr/>
        </p:nvSpPr>
        <p:spPr>
          <a:xfrm>
            <a:off x="360854" y="5301208"/>
            <a:ext cx="11485848" cy="1065613"/>
          </a:xfrm>
          <a:prstGeom prst="rect">
            <a:avLst/>
          </a:prstGeom>
        </p:spPr>
        <p:txBody>
          <a:bodyPr wrap="square">
            <a:spAutoFit/>
          </a:bodyPr>
          <a:lstStyle/>
          <a:p>
            <a:pPr algn="just">
              <a:lnSpc>
                <a:spcPct val="14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Bach died in 1750</a:t>
            </a:r>
            <a:r>
              <a:rPr lang="zh-CN" altLang="zh-CN" sz="2400" b="0" spc="-100" dirty="0">
                <a:solidFill>
                  <a:srgbClr val="000000"/>
                </a:solidFill>
                <a:cs typeface="Times New Roman" panose="02020603050405020304" pitchFamily="18" charset="0"/>
              </a:rPr>
              <a:t>，</a:t>
            </a:r>
            <a:r>
              <a:rPr lang="en-US" altLang="zh-CN" sz="2400" b="0" spc="-100" dirty="0">
                <a:solidFill>
                  <a:srgbClr val="000000"/>
                </a:solidFill>
                <a:cs typeface="Times New Roman" panose="02020603050405020304" pitchFamily="18" charset="0"/>
              </a:rPr>
              <a:t>but </a:t>
            </a:r>
            <a:r>
              <a:rPr lang="en-US" altLang="zh-CN" sz="2400" b="0" u="sng" spc="-100" dirty="0">
                <a:solidFill>
                  <a:srgbClr val="000000"/>
                </a:solidFill>
                <a:uFill>
                  <a:solidFill>
                    <a:srgbClr val="EBE6FF"/>
                  </a:solidFill>
                </a:uFill>
                <a:cs typeface="Times New Roman" panose="02020603050405020304" pitchFamily="18" charset="0"/>
              </a:rPr>
              <a:t>it was not until</a:t>
            </a:r>
            <a:r>
              <a:rPr lang="en-US" altLang="zh-CN" sz="2400" b="0" spc="-100" dirty="0">
                <a:solidFill>
                  <a:srgbClr val="000000"/>
                </a:solidFill>
                <a:cs typeface="Times New Roman" panose="02020603050405020304" pitchFamily="18" charset="0"/>
              </a:rPr>
              <a:t> the early 19th century that his musical gift was fully recognized.</a:t>
            </a:r>
            <a:r>
              <a:rPr lang="zh-CN" altLang="zh-CN" sz="2400" b="0" spc="-100" dirty="0">
                <a:solidFill>
                  <a:srgbClr val="000000"/>
                </a:solidFill>
                <a:ea typeface="楷体" panose="02010609060101010101" pitchFamily="49" charset="-122"/>
                <a:cs typeface="Times New Roman" panose="02020603050405020304" pitchFamily="18" charset="0"/>
              </a:rPr>
              <a:t>巴赫于</a:t>
            </a:r>
            <a:r>
              <a:rPr lang="en-US" altLang="zh-CN" sz="2400" b="0" spc="-100" dirty="0">
                <a:solidFill>
                  <a:srgbClr val="000000"/>
                </a:solidFill>
                <a:cs typeface="Times New Roman" panose="02020603050405020304" pitchFamily="18" charset="0"/>
              </a:rPr>
              <a:t>1750</a:t>
            </a:r>
            <a:r>
              <a:rPr lang="zh-CN" altLang="zh-CN" sz="2400" b="0" spc="-100" dirty="0">
                <a:solidFill>
                  <a:srgbClr val="000000"/>
                </a:solidFill>
                <a:ea typeface="楷体" panose="02010609060101010101" pitchFamily="49" charset="-122"/>
                <a:cs typeface="Times New Roman" panose="02020603050405020304" pitchFamily="18" charset="0"/>
              </a:rPr>
              <a:t>年去世</a:t>
            </a:r>
            <a:r>
              <a:rPr lang="zh-CN" altLang="zh-CN" sz="2400" b="0" spc="-10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但是他的音乐才能一直到</a:t>
            </a:r>
            <a:r>
              <a:rPr lang="en-US" altLang="zh-CN" sz="2400" b="0" spc="-100" dirty="0">
                <a:solidFill>
                  <a:srgbClr val="000000"/>
                </a:solidFill>
                <a:cs typeface="Times New Roman" panose="02020603050405020304" pitchFamily="18" charset="0"/>
              </a:rPr>
              <a:t>19</a:t>
            </a:r>
            <a:r>
              <a:rPr lang="zh-CN" altLang="zh-CN" sz="2400" b="0" spc="-100" dirty="0">
                <a:solidFill>
                  <a:srgbClr val="000000"/>
                </a:solidFill>
                <a:ea typeface="楷体" panose="02010609060101010101" pitchFamily="49" charset="-122"/>
                <a:cs typeface="Times New Roman" panose="02020603050405020304" pitchFamily="18" charset="0"/>
              </a:rPr>
              <a:t>世纪早期才被完全认可。</a:t>
            </a:r>
            <a:endParaRPr lang="zh-CN" altLang="zh-CN" sz="1050" b="0" spc="-1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51031349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2308324"/>
          </a:xfrm>
        </p:spPr>
        <p:txBody>
          <a:bodyPr/>
          <a:lstStyle/>
          <a:p>
            <a:pPr algn="ctr" hangingPunct="0">
              <a:spcAft>
                <a:spcPts val="0"/>
              </a:spcAft>
            </a:pPr>
            <a:r>
              <a:rPr lang="zh-CN" altLang="zh-CN">
                <a:solidFill>
                  <a:srgbClr val="68A88C"/>
                </a:solidFill>
                <a:latin typeface="Times New Roman" panose="02020603050405020304" pitchFamily="18" charset="0"/>
                <a:ea typeface="黑体" panose="02010609060101010101" pitchFamily="49" charset="-122"/>
                <a:cs typeface="Times New Roman" panose="02020603050405020304" pitchFamily="18" charset="0"/>
              </a:rPr>
              <a:t>完成时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完成时表示一个完成的动作，用来表示现在、过去或者未来某个时间点已经或者将会完成的动作。完成时包括现在完成时、现在完成进行时、过去完成时和过去完成进行时四种时态。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语法疑难破.eps" descr="id:2147486944;FounderCES"/>
          <p:cNvPicPr/>
          <p:nvPr/>
        </p:nvPicPr>
        <p:blipFill>
          <a:blip r:embed="rId2"/>
          <a:stretch>
            <a:fillRect/>
          </a:stretch>
        </p:blipFill>
        <p:spPr>
          <a:xfrm>
            <a:off x="3513861" y="798431"/>
            <a:ext cx="5179834" cy="541707"/>
          </a:xfrm>
          <a:prstGeom prst="rect">
            <a:avLst/>
          </a:prstGeom>
        </p:spPr>
      </p:pic>
    </p:spTree>
    <p:extLst>
      <p:ext uri="{BB962C8B-B14F-4D97-AF65-F5344CB8AC3E}">
        <p14:creationId xmlns:p14="http://schemas.microsoft.com/office/powerpoint/2010/main" val="48723154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2509"/>
            <a:ext cx="11485848" cy="2308324"/>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现在完成时的构成为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have/has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，表示发生在过去的动作或存在的状态到说话时刚刚完成或结束。现在完成时常与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 to now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far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already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recently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past few years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等表示时间的短语连用。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在条件、时间或让步状语从句中，表示将来某时之前已完成的动作。</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5" y="850782"/>
            <a:ext cx="2638007" cy="462533"/>
          </a:xfrm>
          <a:prstGeom prst="rect">
            <a:avLst/>
          </a:prstGeom>
        </p:spPr>
      </p:pic>
      <p:sp>
        <p:nvSpPr>
          <p:cNvPr id="4" name="矩形 3"/>
          <p:cNvSpPr/>
          <p:nvPr/>
        </p:nvSpPr>
        <p:spPr>
          <a:xfrm>
            <a:off x="478582" y="751664"/>
            <a:ext cx="2427268" cy="576248"/>
          </a:xfrm>
          <a:prstGeom prst="rect">
            <a:avLst/>
          </a:prstGeom>
        </p:spPr>
        <p:txBody>
          <a:bodyPr wrap="none">
            <a:spAutoFit/>
          </a:bodyPr>
          <a:lstStyle/>
          <a:p>
            <a:pPr algn="just">
              <a:lnSpc>
                <a:spcPct val="150000"/>
              </a:lnSpc>
              <a:spcAft>
                <a:spcPts val="0"/>
              </a:spcAft>
            </a:pPr>
            <a:r>
              <a:rPr lang="zh-CN" altLang="zh-CN" sz="2400" dirty="0">
                <a:solidFill>
                  <a:schemeClr val="bg1"/>
                </a:solidFill>
                <a:ea typeface="黑体" panose="02010609060101010101" pitchFamily="49" charset="-122"/>
                <a:cs typeface="Times New Roman" panose="02020603050405020304" pitchFamily="18" charset="0"/>
              </a:rPr>
              <a:t>一</a:t>
            </a:r>
            <a:r>
              <a:rPr lang="zh-CN" altLang="zh-CN" sz="2400" dirty="0">
                <a:solidFill>
                  <a:schemeClr val="bg1"/>
                </a:solidFill>
                <a:cs typeface="Times New Roman" panose="02020603050405020304" pitchFamily="18" charset="0"/>
              </a:rPr>
              <a:t>、</a:t>
            </a:r>
            <a:r>
              <a:rPr lang="zh-CN" altLang="zh-CN" sz="2400" dirty="0">
                <a:solidFill>
                  <a:schemeClr val="bg1"/>
                </a:solidFill>
                <a:ea typeface="黑体" panose="02010609060101010101" pitchFamily="49" charset="-122"/>
                <a:cs typeface="Times New Roman" panose="02020603050405020304" pitchFamily="18" charset="0"/>
              </a:rPr>
              <a:t> 现在完成时</a:t>
            </a:r>
            <a:endParaRPr lang="zh-CN" altLang="zh-CN" sz="1050" dirty="0">
              <a:solidFill>
                <a:schemeClr val="bg1"/>
              </a:solidFill>
              <a:cs typeface="Times New Roman" panose="02020603050405020304" pitchFamily="18" charset="0"/>
            </a:endParaRPr>
          </a:p>
        </p:txBody>
      </p:sp>
    </p:spTree>
    <p:extLst>
      <p:ext uri="{BB962C8B-B14F-4D97-AF65-F5344CB8AC3E}">
        <p14:creationId xmlns:p14="http://schemas.microsoft.com/office/powerpoint/2010/main" val="256415070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下列情况下常用现在完成时：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is/has been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＋一段时间＋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This/That/It is the first/second/...time 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＋现在完成时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It/This is the best/worst/most interesting/...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＋名词＋从句（</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现在完成时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has been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twenty years since I saw her.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我已经二十年没见她了。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the first time that we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have seen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film in the cinema as a family.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这是我们全家第一次在电影院看电影。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the most interesting novel he </a:t>
            </a:r>
            <a:r>
              <a:rPr lang="en-US" altLang="zh-CN" spc="-100"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has ever written</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这是他写的最有趣的一部小说。</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576649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3900235"/>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现在完成进行时的构成为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have/has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，表示过去的动作持续到现在并有可能延续下去，常和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引导的时间状语连用。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表示重复性动作。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表示某种感情色彩。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manager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has been telling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workers how to improve the program since 9 am.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从上午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点开始，经理就一直在告诉工人如何改善这一方案。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 much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has been happening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today.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今天真是一个多事的日子。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4" y="838018"/>
            <a:ext cx="3214072" cy="462533"/>
          </a:xfrm>
          <a:prstGeom prst="rect">
            <a:avLst/>
          </a:prstGeom>
        </p:spPr>
      </p:pic>
      <p:sp>
        <p:nvSpPr>
          <p:cNvPr id="5" name="矩形 4"/>
          <p:cNvSpPr/>
          <p:nvPr/>
        </p:nvSpPr>
        <p:spPr>
          <a:xfrm>
            <a:off x="406574" y="724303"/>
            <a:ext cx="3046027" cy="576248"/>
          </a:xfrm>
          <a:prstGeom prst="rect">
            <a:avLst/>
          </a:prstGeom>
        </p:spPr>
        <p:txBody>
          <a:bodyPr wrap="none">
            <a:spAutoFit/>
          </a:bodyPr>
          <a:lstStyle/>
          <a:p>
            <a:pPr algn="just">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二</a:t>
            </a:r>
            <a:r>
              <a:rPr lang="zh-CN" altLang="zh-CN" sz="2400">
                <a:solidFill>
                  <a:schemeClr val="bg1"/>
                </a:solidFill>
                <a:cs typeface="Times New Roman" panose="02020603050405020304" pitchFamily="18" charset="0"/>
              </a:rPr>
              <a:t>、</a:t>
            </a:r>
            <a:r>
              <a:rPr lang="zh-CN" altLang="zh-CN" sz="2400">
                <a:solidFill>
                  <a:schemeClr val="bg1"/>
                </a:solidFill>
                <a:ea typeface="黑体" panose="02010609060101010101" pitchFamily="49" charset="-122"/>
                <a:cs typeface="Times New Roman" panose="02020603050405020304" pitchFamily="18" charset="0"/>
              </a:rPr>
              <a:t> 现在完成进行时</a:t>
            </a:r>
            <a:endParaRPr lang="zh-CN" altLang="zh-CN" sz="1050">
              <a:solidFill>
                <a:schemeClr val="bg1"/>
              </a:solidFill>
              <a:cs typeface="Times New Roman" panose="02020603050405020304" pitchFamily="18" charset="0"/>
            </a:endParaRPr>
          </a:p>
        </p:txBody>
      </p:sp>
    </p:spTree>
    <p:extLst>
      <p:ext uri="{BB962C8B-B14F-4D97-AF65-F5344CB8AC3E}">
        <p14:creationId xmlns:p14="http://schemas.microsoft.com/office/powerpoint/2010/main" val="79658017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注意：现在完成进行时和现在完成时的区别：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）现在完成进行时可以表示动作的重复，而现在完成时表示动作发生过。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Someone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has phoned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有人给你打电话了。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Someone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has been phoning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you.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有人一直在给你打电话。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）现在完成进行时强调动作，而现在完成时则强调结果。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has been cleaning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street.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他一直在打扫这条街。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has cleaned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street.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他已经打扫过这条街了。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381336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capable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of</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有能力做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6" name="内容占位符 1"/>
          <p:cNvSpPr txBox="1">
            <a:spLocks/>
          </p:cNvSpPr>
          <p:nvPr/>
        </p:nvSpPr>
        <p:spPr bwMode="auto">
          <a:xfrm>
            <a:off x="360854" y="2269890"/>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body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capable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things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jumping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running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人体能够做很多事情</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比如跳得高</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跑得很快。</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060848"/>
            <a:ext cx="6471576" cy="425544"/>
          </a:xfrm>
          <a:prstGeom prst="rect">
            <a:avLst/>
          </a:prstGeom>
        </p:spPr>
      </p:pic>
      <p:sp>
        <p:nvSpPr>
          <p:cNvPr id="5" name="矩形 4"/>
          <p:cNvSpPr/>
          <p:nvPr/>
        </p:nvSpPr>
        <p:spPr>
          <a:xfrm>
            <a:off x="360854" y="3645024"/>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Actually</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we are capable of preventing the disease from spreading. </a:t>
            </a:r>
            <a:r>
              <a:rPr lang="zh-CN" altLang="zh-CN" sz="2400" b="0" dirty="0">
                <a:solidFill>
                  <a:srgbClr val="000000"/>
                </a:solidFill>
                <a:ea typeface="楷体" panose="02010609060101010101" pitchFamily="49" charset="-122"/>
                <a:cs typeface="Times New Roman" panose="02020603050405020304" pitchFamily="18" charset="0"/>
              </a:rPr>
              <a:t>实际上我们有能力阻止疾病蔓延。</a:t>
            </a:r>
            <a:endParaRPr lang="zh-CN" altLang="zh-CN" sz="1050" b="0" dirty="0">
              <a:solidFill>
                <a:srgbClr val="000000"/>
              </a:solidFill>
              <a:cs typeface="Times New Roman" panose="02020603050405020304" pitchFamily="18" charset="0"/>
            </a:endParaRPr>
          </a:p>
        </p:txBody>
      </p:sp>
      <p:sp>
        <p:nvSpPr>
          <p:cNvPr id="8" name="内容占位符 1"/>
          <p:cNvSpPr txBox="1">
            <a:spLocks/>
          </p:cNvSpPr>
          <p:nvPr/>
        </p:nvSpPr>
        <p:spPr bwMode="auto">
          <a:xfrm>
            <a:off x="360854" y="5009273"/>
            <a:ext cx="11485848" cy="1130246"/>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able to do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the ability to do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有能力做某事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知识拓展.eps" descr="id:2147486363;FounderCES"/>
          <p:cNvPicPr/>
          <p:nvPr/>
        </p:nvPicPr>
        <p:blipFill>
          <a:blip r:embed="rId4"/>
          <a:stretch>
            <a:fillRect/>
          </a:stretch>
        </p:blipFill>
        <p:spPr>
          <a:xfrm>
            <a:off x="766614" y="4847713"/>
            <a:ext cx="1821926" cy="323119"/>
          </a:xfrm>
          <a:prstGeom prst="rect">
            <a:avLst/>
          </a:prstGeom>
        </p:spPr>
      </p:pic>
    </p:spTree>
    <p:extLst>
      <p:ext uri="{BB962C8B-B14F-4D97-AF65-F5344CB8AC3E}">
        <p14:creationId xmlns:p14="http://schemas.microsoft.com/office/powerpoint/2010/main" val="206754990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390023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过去完成时的构成为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，表示过去某个时间之前已经完成的动作，即过去完成时的动作发生在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过去的过去</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，句中有明显的参照动作或时间状语（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after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 till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），过去完成时不孤立使用。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expect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intend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suppose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用过去完成时，表示未实现的愿望、打算或意图。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hardly/scarcely...when...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 sooner...than...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句型结构中，主句用过去完成时，从句用一般过去时，意为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4" y="838018"/>
            <a:ext cx="2710016" cy="462533"/>
          </a:xfrm>
          <a:prstGeom prst="rect">
            <a:avLst/>
          </a:prstGeom>
        </p:spPr>
      </p:pic>
      <p:sp>
        <p:nvSpPr>
          <p:cNvPr id="5" name="矩形 4"/>
          <p:cNvSpPr/>
          <p:nvPr/>
        </p:nvSpPr>
        <p:spPr>
          <a:xfrm>
            <a:off x="478582" y="724303"/>
            <a:ext cx="2427268" cy="576248"/>
          </a:xfrm>
          <a:prstGeom prst="rect">
            <a:avLst/>
          </a:prstGeom>
        </p:spPr>
        <p:txBody>
          <a:bodyPr wrap="none">
            <a:spAutoFit/>
          </a:bodyPr>
          <a:lstStyle/>
          <a:p>
            <a:pPr algn="just">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三</a:t>
            </a:r>
            <a:r>
              <a:rPr lang="zh-CN" altLang="zh-CN" sz="2400">
                <a:solidFill>
                  <a:schemeClr val="bg1"/>
                </a:solidFill>
                <a:cs typeface="Times New Roman" panose="02020603050405020304" pitchFamily="18" charset="0"/>
              </a:rPr>
              <a:t>、</a:t>
            </a:r>
            <a:r>
              <a:rPr lang="zh-CN" altLang="zh-CN" sz="2400">
                <a:solidFill>
                  <a:schemeClr val="bg1"/>
                </a:solidFill>
                <a:ea typeface="黑体" panose="02010609060101010101" pitchFamily="49" charset="-122"/>
                <a:cs typeface="Times New Roman" panose="02020603050405020304" pitchFamily="18" charset="0"/>
              </a:rPr>
              <a:t> 过去完成时</a:t>
            </a:r>
            <a:endParaRPr lang="zh-CN" altLang="zh-CN" sz="1050">
              <a:solidFill>
                <a:schemeClr val="bg1"/>
              </a:solidFill>
              <a:cs typeface="Times New Roman" panose="02020603050405020304" pitchFamily="18" charset="0"/>
            </a:endParaRPr>
          </a:p>
        </p:txBody>
      </p:sp>
    </p:spTree>
    <p:extLst>
      <p:ext uri="{BB962C8B-B14F-4D97-AF65-F5344CB8AC3E}">
        <p14:creationId xmlns:p14="http://schemas.microsoft.com/office/powerpoint/2010/main" val="277131840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by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the end of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 the time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until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before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后接表示过去某一时间的短语或从句时，主句用过去完成时。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第几次做某事</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时，主句用一般过去时，从句用过去完成时。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 and I became friends in 2020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although we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had met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several years before.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汤姆和我在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2020</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年成为朋友，尽管在几年前我们就见过面。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had intended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call on you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I had an unexpected visitor.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我本来打算去看你，但是我有一位不速之客。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Hardly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speaker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finished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speech when the audience kept asking him questions.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演讲者一结束他的讲话，观众就不停地向他提问。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was the second time that she </a:t>
            </a:r>
            <a:r>
              <a:rPr lang="en-US" altLang="zh-CN" spc="-100"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had seen</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 grandfather. </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那是她第二次看见她的祖父。</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5156504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4524315"/>
          </a:xfrm>
        </p:spPr>
        <p:txBody>
          <a:bodyPr/>
          <a:lstStyle/>
          <a:p>
            <a:pPr indent="539750"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过去完成进行时的构成为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been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，主要表示过去某一时间以前一直在进行的动作或表示动作在过去某一时间之前开始并延续到过去某一时间，这一动作可能已经停止也可能还在进行。</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975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Alice came to herself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did not know how long she </a:t>
            </a:r>
            <a:r>
              <a:rPr lang="en-US" altLang="zh-CN">
                <a:solidFill>
                  <a:srgbClr val="006EC0"/>
                </a:solidFill>
                <a:latin typeface="Times New Roman" panose="02020603050405020304" pitchFamily="18" charset="0"/>
                <a:ea typeface="宋体" panose="02010600030101010101" pitchFamily="2" charset="-122"/>
                <a:cs typeface="Times New Roman" panose="02020603050405020304" pitchFamily="18" charset="0"/>
              </a:rPr>
              <a:t>had been lying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当爱丽丝苏醒过来的时候，她不知道自己已经在那儿躺了多久。（</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lie</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这一动作先于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lie</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这一动作还在进行</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975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told me that she </a:t>
            </a:r>
            <a:r>
              <a:rPr lang="en-US" altLang="zh-CN">
                <a:solidFill>
                  <a:srgbClr val="006EC0"/>
                </a:solidFill>
                <a:latin typeface="Times New Roman" panose="02020603050405020304" pitchFamily="18" charset="0"/>
                <a:ea typeface="宋体" panose="02010600030101010101" pitchFamily="2" charset="-122"/>
                <a:cs typeface="Times New Roman" panose="02020603050405020304" pitchFamily="18" charset="0"/>
              </a:rPr>
              <a:t>had been studying</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French for 5 years.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她告诉我她已经学习法语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年了。（</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动作仍继续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4" y="838018"/>
            <a:ext cx="3214072" cy="462533"/>
          </a:xfrm>
          <a:prstGeom prst="rect">
            <a:avLst/>
          </a:prstGeom>
        </p:spPr>
      </p:pic>
      <p:sp>
        <p:nvSpPr>
          <p:cNvPr id="5" name="矩形 4"/>
          <p:cNvSpPr/>
          <p:nvPr/>
        </p:nvSpPr>
        <p:spPr>
          <a:xfrm>
            <a:off x="451423" y="739262"/>
            <a:ext cx="3046027" cy="576248"/>
          </a:xfrm>
          <a:prstGeom prst="rect">
            <a:avLst/>
          </a:prstGeom>
        </p:spPr>
        <p:txBody>
          <a:bodyPr wrap="none">
            <a:spAutoFit/>
          </a:bodyPr>
          <a:lstStyle/>
          <a:p>
            <a:pPr algn="just">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四</a:t>
            </a:r>
            <a:r>
              <a:rPr lang="zh-CN" altLang="zh-CN" sz="2400">
                <a:solidFill>
                  <a:schemeClr val="bg1"/>
                </a:solidFill>
                <a:cs typeface="Times New Roman" panose="02020603050405020304" pitchFamily="18" charset="0"/>
              </a:rPr>
              <a:t>、</a:t>
            </a:r>
            <a:r>
              <a:rPr lang="zh-CN" altLang="zh-CN" sz="2400">
                <a:solidFill>
                  <a:schemeClr val="bg1"/>
                </a:solidFill>
                <a:ea typeface="黑体" panose="02010609060101010101" pitchFamily="49" charset="-122"/>
                <a:cs typeface="Times New Roman" panose="02020603050405020304" pitchFamily="18" charset="0"/>
              </a:rPr>
              <a:t> 过去完成进行时</a:t>
            </a:r>
            <a:endParaRPr lang="zh-CN" altLang="zh-CN" sz="1050">
              <a:solidFill>
                <a:schemeClr val="bg1"/>
              </a:solidFill>
              <a:cs typeface="Times New Roman" panose="02020603050405020304" pitchFamily="18" charset="0"/>
            </a:endParaRPr>
          </a:p>
        </p:txBody>
      </p:sp>
    </p:spTree>
    <p:extLst>
      <p:ext uri="{BB962C8B-B14F-4D97-AF65-F5344CB8AC3E}">
        <p14:creationId xmlns:p14="http://schemas.microsoft.com/office/powerpoint/2010/main" val="96016068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indent="53975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told me that she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had been waiting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me for an hour.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她告诉我她已经等我一个小时了。（</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动作不再继续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注意：过去完成时和过去完成进行时的区别：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）过去完成时：表示动作在过去的某一时间或某一动作之前已经完成。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 was disappointed that most of the guests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had left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he arrived at the party.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当汤姆到达派对现场的时候，大部分客人都走了，他很失望。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4469382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）过去完成进行时：表示在过去某一特定时间以前发生的动作一直持续到这个特定时间，或者刚刚结束，或者还要延续。但是，绝不会延续到现在。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had been raining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hard for three weeks. Nearly all the little trees on the mountain were washed away.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大雨一连下了三个星期，山上的小树差不多都给冲走了。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特别提醒：时间点的确定以及是否强调动作的持续性是判断完成时态和完成进行时态的关键。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54093803"/>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90581"/>
            <a:ext cx="11485848" cy="2862322"/>
          </a:xfrm>
        </p:spPr>
        <p:txBody>
          <a:bodyPr/>
          <a:lstStyle/>
          <a:p>
            <a:pPr indent="628015"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年版《普通高中课程标准》首次提出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学科核心素养</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。英语学科核心素养由语言能力、文化意识、思维品质和学习能力构成。随之而来，以后的英语考试将更加坚持能力立意，突出核心素养的考查。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下面文段就是围绕</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学习能力</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这一学科素养展开的，旨在提高学生分析和解决问题的能力。</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核心素养通.eps" descr="id:2147487007;FounderCES"/>
          <p:cNvPicPr/>
          <p:nvPr/>
        </p:nvPicPr>
        <p:blipFill>
          <a:blip r:embed="rId2"/>
          <a:stretch>
            <a:fillRect/>
          </a:stretch>
        </p:blipFill>
        <p:spPr>
          <a:xfrm>
            <a:off x="3513861" y="798431"/>
            <a:ext cx="5179834" cy="541707"/>
          </a:xfrm>
          <a:prstGeom prst="rect">
            <a:avLst/>
          </a:prstGeom>
        </p:spPr>
      </p:pic>
      <p:pic>
        <p:nvPicPr>
          <p:cNvPr id="6" name="素养解读.eps" descr="id:2147487014;FounderCES"/>
          <p:cNvPicPr/>
          <p:nvPr/>
        </p:nvPicPr>
        <p:blipFill>
          <a:blip r:embed="rId3"/>
          <a:stretch>
            <a:fillRect/>
          </a:stretch>
        </p:blipFill>
        <p:spPr>
          <a:xfrm>
            <a:off x="2084474" y="1472989"/>
            <a:ext cx="8038608" cy="384740"/>
          </a:xfrm>
          <a:prstGeom prst="rect">
            <a:avLst/>
          </a:prstGeom>
        </p:spPr>
      </p:pic>
    </p:spTree>
    <p:extLst>
      <p:ext uri="{BB962C8B-B14F-4D97-AF65-F5344CB8AC3E}">
        <p14:creationId xmlns:p14="http://schemas.microsoft.com/office/powerpoint/2010/main" val="166537624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9956"/>
          </a:xfrm>
        </p:spPr>
        <p:txBody>
          <a:bodyPr/>
          <a:lstStyle/>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人与社会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学习能力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AC7D9F"/>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801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Infectious diseases and associated deaths have reduced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they remain a significant threat throughout the world. Infectious diseases’ outbreak and the fear and panic that accompany them present various economic risks.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54605115"/>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5947"/>
          </a:xfrm>
        </p:spPr>
        <p:txBody>
          <a:bodyPr/>
          <a:lstStyle/>
          <a:p>
            <a:pPr indent="62801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First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costs to the health system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both public and private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medical treatment of the infected and of outbreak control. Concern over the spread of a relatively contained outbreak can lead to decreased trade. Travel and tourism to regions affected by outbreaks are also likely to decline. Some long-running outbreaks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 as HIV</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prevent foreign direct investment.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801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economic risks are large. It is estimated that the expected yearly cost of infectious diseases is at roughly $500 billion. Even when the health impact of an outbreak is relatively limited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economic consequences can quickly become expanded. Liberia</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example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saw GDP growth decline 8 percentages from 2013 to 2014 during the Ebola outbreak in Africa</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5013613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6013"/>
          </a:xfrm>
        </p:spPr>
        <p:txBody>
          <a:bodyPr/>
          <a:lstStyle/>
          <a:p>
            <a:pPr indent="628015"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risk is complex</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policymakers have tools in response.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8015"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Investing in improved health care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supply of clean water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better health systems can reduce the frequency of human contact with viruses. Investment in reliable disease monitoring in both human and animal populations is also critical. Within formal global watch systems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instead of discouraging reporting possible outbreaks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may be beneficial to develop incentives for reporting suspected cases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countries may reasonably fear the effects of such reporting on trade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tourism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other economic outcomes. Informal monitoring systems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social media for example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 collect information from official reports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media reports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online discussions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eyewitness observations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also help national health systems and international responders get ahead of the outbreak news during the early stages.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Cooperations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monitoring infectious diseases readiness at the national level provide information national governments can use to react timely to their outbreaks.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06347345"/>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11949"/>
          </a:xfrm>
        </p:spPr>
        <p:txBody>
          <a:bodyPr/>
          <a:lstStyle/>
          <a:p>
            <a:pPr indent="62801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a significant market failure when it comes to vaccines against individual low-probability viruses that collectively are likely to cause panic. Given the low probability that any single vaccine of this type will be needed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 Research and Development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R&amp;D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costs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delayed returns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medical companies hesitate to invest in their development. However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responsible international corporations such as CFPI can overcome this market failure. Its goals include advancing candidate vaccines against specific low-probability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high-severity viruses through proof of concept to enable rapid clinical testing in the event of outbreaks. It also aims to fund development of institutional and technical platforms to speed R&amp;D in response to outbreaks for which there are no vaccines.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632740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stop</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doing</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stop</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停止做某事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participants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tired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stopped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exercises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properly.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当参与者开始感到疲劳时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他们便不在正确完成动作。</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教材原句S.eps" descr="id:2147486356;FounderCES"/>
          <p:cNvPicPr/>
          <p:nvPr/>
        </p:nvPicPr>
        <p:blipFill>
          <a:blip r:embed="rId2"/>
          <a:stretch>
            <a:fillRect/>
          </a:stretch>
        </p:blipFill>
        <p:spPr>
          <a:xfrm>
            <a:off x="5375126" y="1487863"/>
            <a:ext cx="6471576" cy="425544"/>
          </a:xfrm>
          <a:prstGeom prst="rect">
            <a:avLst/>
          </a:prstGeom>
        </p:spPr>
      </p:pic>
      <p:sp>
        <p:nvSpPr>
          <p:cNvPr id="5" name="矩形 4"/>
          <p:cNvSpPr/>
          <p:nvPr/>
        </p:nvSpPr>
        <p:spPr>
          <a:xfrm>
            <a:off x="360854" y="3014950"/>
            <a:ext cx="11485848" cy="2862322"/>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 stopped to see whether he was being followed. </a:t>
            </a:r>
            <a:r>
              <a:rPr lang="zh-CN" altLang="zh-CN" sz="2400" b="0" dirty="0">
                <a:solidFill>
                  <a:srgbClr val="000000"/>
                </a:solidFill>
                <a:ea typeface="楷体" panose="02010609060101010101" pitchFamily="49" charset="-122"/>
                <a:cs typeface="Times New Roman" panose="02020603050405020304" pitchFamily="18" charset="0"/>
              </a:rPr>
              <a:t>他停下来看看是不是被跟踪了。</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zh-CN" altLang="zh-CN" sz="2400" b="0" dirty="0">
                <a:solidFill>
                  <a:srgbClr val="000000"/>
                </a:solidFill>
                <a:cs typeface="Times New Roman" panose="02020603050405020304" pitchFamily="18" charset="0"/>
              </a:rPr>
              <a:t>提示：</a:t>
            </a:r>
            <a:r>
              <a:rPr lang="en-US" altLang="zh-CN" sz="2400" b="0" dirty="0">
                <a:solidFill>
                  <a:srgbClr val="000000"/>
                </a:solidFill>
                <a:cs typeface="Times New Roman" panose="02020603050405020304" pitchFamily="18" charset="0"/>
              </a:rPr>
              <a:t>stop doing </a:t>
            </a:r>
            <a:r>
              <a:rPr lang="en-US" altLang="zh-CN" sz="2400" b="0" dirty="0" err="1">
                <a:solidFill>
                  <a:srgbClr val="000000"/>
                </a:solidFill>
                <a:cs typeface="Times New Roman" panose="02020603050405020304" pitchFamily="18" charset="0"/>
              </a:rPr>
              <a:t>sth</a:t>
            </a:r>
            <a:r>
              <a:rPr lang="en-US" altLang="zh-CN" sz="2400" b="0" dirty="0">
                <a:solidFill>
                  <a:srgbClr val="000000"/>
                </a:solidFill>
                <a:cs typeface="Times New Roman" panose="02020603050405020304" pitchFamily="18" charset="0"/>
              </a:rPr>
              <a:t> </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zh-CN" altLang="zh-CN" sz="2400" b="0" dirty="0">
                <a:solidFill>
                  <a:srgbClr val="000000"/>
                </a:solidFill>
                <a:cs typeface="Times New Roman" panose="02020603050405020304" pitchFamily="18" charset="0"/>
              </a:rPr>
              <a:t>停止做某事，其中动名词作宾语</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cs typeface="Times New Roman" panose="02020603050405020304" pitchFamily="18" charset="0"/>
              </a:rPr>
              <a:t>stop to do </a:t>
            </a:r>
            <a:r>
              <a:rPr lang="en-US" altLang="zh-CN" sz="2400" b="0" dirty="0" err="1">
                <a:solidFill>
                  <a:srgbClr val="000000"/>
                </a:solidFill>
                <a:cs typeface="Times New Roman" panose="02020603050405020304" pitchFamily="18" charset="0"/>
              </a:rPr>
              <a:t>sth</a:t>
            </a:r>
            <a:r>
              <a:rPr lang="en-US" altLang="zh-CN" sz="2400" b="0" dirty="0">
                <a:solidFill>
                  <a:srgbClr val="000000"/>
                </a:solidFill>
                <a:cs typeface="Times New Roman" panose="02020603050405020304" pitchFamily="18" charset="0"/>
              </a:rPr>
              <a:t> </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zh-CN" altLang="zh-CN" sz="2400" b="0" dirty="0">
                <a:solidFill>
                  <a:srgbClr val="000000"/>
                </a:solidFill>
                <a:cs typeface="Times New Roman" panose="02020603050405020304" pitchFamily="18" charset="0"/>
              </a:rPr>
              <a:t>停下来做某事，其中不定式作目的状语</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41979835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41960"/>
          </a:xfrm>
        </p:spPr>
        <p:txBody>
          <a:bodyPr/>
          <a:lstStyle/>
          <a:p>
            <a:pPr indent="62801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Undoubtedly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humans and infectious viruses will coexist. However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can take effective measures to manage the risk of the diseases. Joint action now at the local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national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multinational levels can go a long way toward protecting our collective well-being in the future.</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8774646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2509"/>
            <a:ext cx="11485848" cy="1133965"/>
          </a:xfrm>
          <a:solidFill>
            <a:srgbClr val="FCE2D0"/>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significant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market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failure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F081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vaccines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individual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low-probability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viruses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collectively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cause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panic.</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句型解读.eps" descr="id:2147487021;FounderCES"/>
          <p:cNvPicPr/>
          <p:nvPr/>
        </p:nvPicPr>
        <p:blipFill>
          <a:blip r:embed="rId2"/>
          <a:stretch>
            <a:fillRect/>
          </a:stretch>
        </p:blipFill>
        <p:spPr>
          <a:xfrm>
            <a:off x="379506" y="902529"/>
            <a:ext cx="1697873" cy="333511"/>
          </a:xfrm>
          <a:prstGeom prst="rect">
            <a:avLst/>
          </a:prstGeom>
        </p:spPr>
      </p:pic>
      <p:sp>
        <p:nvSpPr>
          <p:cNvPr id="4" name="内容占位符 1"/>
          <p:cNvSpPr txBox="1">
            <a:spLocks/>
          </p:cNvSpPr>
          <p:nvPr/>
        </p:nvSpPr>
        <p:spPr bwMode="auto">
          <a:xfrm>
            <a:off x="360854" y="258678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本句是主从复合句。</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a significant market failure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be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句式，表示</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某处某地存在有</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it comes to vaccines</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是由</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引导的时间状语从句。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分析.eps" descr="id:2147487028;FounderCES"/>
          <p:cNvPicPr/>
          <p:nvPr/>
        </p:nvPicPr>
        <p:blipFill>
          <a:blip r:embed="rId3"/>
          <a:stretch>
            <a:fillRect/>
          </a:stretch>
        </p:blipFill>
        <p:spPr>
          <a:xfrm>
            <a:off x="384123" y="2782989"/>
            <a:ext cx="534375" cy="253923"/>
          </a:xfrm>
          <a:prstGeom prst="rect">
            <a:avLst/>
          </a:prstGeom>
        </p:spPr>
      </p:pic>
      <p:sp>
        <p:nvSpPr>
          <p:cNvPr id="6" name="内容占位符 1"/>
          <p:cNvSpPr txBox="1">
            <a:spLocks/>
          </p:cNvSpPr>
          <p:nvPr/>
        </p:nvSpPr>
        <p:spPr bwMode="auto">
          <a:xfrm>
            <a:off x="360854" y="373891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当涉及到针对个别低概率病毒的疫苗时，市场出现了重大失败，这些病毒共同可能会引起恐慌。</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译文.eps" descr="id:2147487035;FounderCES"/>
          <p:cNvPicPr/>
          <p:nvPr/>
        </p:nvPicPr>
        <p:blipFill>
          <a:blip r:embed="rId4"/>
          <a:stretch>
            <a:fillRect/>
          </a:stretch>
        </p:blipFill>
        <p:spPr>
          <a:xfrm>
            <a:off x="360854" y="3935118"/>
            <a:ext cx="540691" cy="253922"/>
          </a:xfrm>
          <a:prstGeom prst="rect">
            <a:avLst/>
          </a:prstGeom>
        </p:spPr>
      </p:pic>
    </p:spTree>
    <p:extLst>
      <p:ext uri="{BB962C8B-B14F-4D97-AF65-F5344CB8AC3E}">
        <p14:creationId xmlns:p14="http://schemas.microsoft.com/office/powerpoint/2010/main" val="898606185"/>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270501"/>
            <a:ext cx="11485848" cy="4524315"/>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associated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联系的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significant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重要的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accompany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伴随</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economic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relatively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consequence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结果；后果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invest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frequency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频率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sb11.eps" descr="id:2147487042;FounderCES"/>
          <p:cNvPicPr/>
          <p:nvPr/>
        </p:nvPicPr>
        <p:blipFill>
          <a:blip r:embed="rId2"/>
          <a:stretch>
            <a:fillRect/>
          </a:stretch>
        </p:blipFill>
        <p:spPr>
          <a:xfrm>
            <a:off x="360854" y="884843"/>
            <a:ext cx="1584176" cy="368883"/>
          </a:xfrm>
          <a:prstGeom prst="rect">
            <a:avLst/>
          </a:prstGeom>
        </p:spPr>
      </p:pic>
    </p:spTree>
    <p:extLst>
      <p:ext uri="{BB962C8B-B14F-4D97-AF65-F5344CB8AC3E}">
        <p14:creationId xmlns:p14="http://schemas.microsoft.com/office/powerpoint/2010/main" val="4257524856"/>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lvl="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probability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概率；可能性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individual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单独的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undoubtedly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毋庸置疑地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beneficial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有益的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specific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具体的</a:t>
            </a:r>
            <a:endParaRPr lang="zh-CN" altLang="en-US" dirty="0"/>
          </a:p>
        </p:txBody>
      </p:sp>
    </p:spTree>
    <p:extLst>
      <p:ext uri="{BB962C8B-B14F-4D97-AF65-F5344CB8AC3E}">
        <p14:creationId xmlns:p14="http://schemas.microsoft.com/office/powerpoint/2010/main" val="818571465"/>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4403"/>
            <a:ext cx="11485848" cy="4842031"/>
          </a:xfrm>
        </p:spPr>
        <p:txBody>
          <a:bodyPr/>
          <a:lstStyle/>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affect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decline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减少</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impact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complex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复杂的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response to...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做出反应</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delay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延迟</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measures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采取措施</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it comes to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当谈到；当涉及到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hesitate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犹豫</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overcome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克服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sb12.eps" descr="id:2147487049;FounderCES"/>
          <p:cNvPicPr/>
          <p:nvPr/>
        </p:nvPicPr>
        <p:blipFill>
          <a:blip r:embed="rId2"/>
          <a:stretch>
            <a:fillRect/>
          </a:stretch>
        </p:blipFill>
        <p:spPr>
          <a:xfrm>
            <a:off x="360854" y="872842"/>
            <a:ext cx="1582913" cy="392886"/>
          </a:xfrm>
          <a:prstGeom prst="rect">
            <a:avLst/>
          </a:prstGeom>
        </p:spPr>
      </p:pic>
    </p:spTree>
    <p:extLst>
      <p:ext uri="{BB962C8B-B14F-4D97-AF65-F5344CB8AC3E}">
        <p14:creationId xmlns:p14="http://schemas.microsoft.com/office/powerpoint/2010/main" val="3374239210"/>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729</TotalTime>
  <Words>7263</Words>
  <Application>Microsoft Office PowerPoint</Application>
  <PresentationFormat>自定义</PresentationFormat>
  <Paragraphs>425</Paragraphs>
  <Slides>94</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94</vt:i4>
      </vt:variant>
    </vt:vector>
  </HeadingPairs>
  <TitlesOfParts>
    <vt:vector size="105" baseType="lpstr">
      <vt:lpstr>MS Mincho</vt:lpstr>
      <vt:lpstr>黑体</vt:lpstr>
      <vt:lpstr>楷体</vt:lpstr>
      <vt:lpstr>宋体</vt:lpstr>
      <vt:lpstr>微软雅黑</vt:lpstr>
      <vt:lpstr>Arial</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微软中国</cp:lastModifiedBy>
  <cp:revision>743</cp:revision>
  <dcterms:created xsi:type="dcterms:W3CDTF">2020-11-06T05:24:00Z</dcterms:created>
  <dcterms:modified xsi:type="dcterms:W3CDTF">2025-11-09T02:08:06Z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